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D395CB-AAA3-4090-ABDF-6DB8D3A3589D}" v="4" dt="2019-03-03T11:03:01.5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4" autoAdjust="0"/>
    <p:restoredTop sz="69326" autoAdjust="0"/>
  </p:normalViewPr>
  <p:slideViewPr>
    <p:cSldViewPr snapToGrid="0">
      <p:cViewPr varScale="1">
        <p:scale>
          <a:sx n="82" d="100"/>
          <a:sy n="82" d="100"/>
        </p:scale>
        <p:origin x="171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r Command" userId="1ca6ff459a27a6c1" providerId="LiveId" clId="{D9D395CB-AAA3-4090-ABDF-6DB8D3A3589D}"/>
    <pc:docChg chg="custSel modSld">
      <pc:chgData name="Star Command" userId="1ca6ff459a27a6c1" providerId="LiveId" clId="{D9D395CB-AAA3-4090-ABDF-6DB8D3A3589D}" dt="2019-03-03T11:06:32.137" v="1154" actId="20577"/>
      <pc:docMkLst>
        <pc:docMk/>
      </pc:docMkLst>
      <pc:sldChg chg="modSp modNotesTx">
        <pc:chgData name="Star Command" userId="1ca6ff459a27a6c1" providerId="LiveId" clId="{D9D395CB-AAA3-4090-ABDF-6DB8D3A3589D}" dt="2019-03-03T10:30:06.982" v="84" actId="20577"/>
        <pc:sldMkLst>
          <pc:docMk/>
          <pc:sldMk cId="4017389712" sldId="263"/>
        </pc:sldMkLst>
        <pc:picChg chg="mod">
          <ac:chgData name="Star Command" userId="1ca6ff459a27a6c1" providerId="LiveId" clId="{D9D395CB-AAA3-4090-ABDF-6DB8D3A3589D}" dt="2019-03-03T10:14:55.793" v="0" actId="1076"/>
          <ac:picMkLst>
            <pc:docMk/>
            <pc:sldMk cId="4017389712" sldId="263"/>
            <ac:picMk id="3" creationId="{8059A453-670C-4580-AD86-CFB0DE72A816}"/>
          </ac:picMkLst>
        </pc:picChg>
      </pc:sldChg>
      <pc:sldChg chg="modSp modNotesTx">
        <pc:chgData name="Star Command" userId="1ca6ff459a27a6c1" providerId="LiveId" clId="{D9D395CB-AAA3-4090-ABDF-6DB8D3A3589D}" dt="2019-03-03T10:33:13.900" v="102" actId="20577"/>
        <pc:sldMkLst>
          <pc:docMk/>
          <pc:sldMk cId="3713718820" sldId="264"/>
        </pc:sldMkLst>
        <pc:spChg chg="mod">
          <ac:chgData name="Star Command" userId="1ca6ff459a27a6c1" providerId="LiveId" clId="{D9D395CB-AAA3-4090-ABDF-6DB8D3A3589D}" dt="2019-03-03T10:31:30.176" v="101" actId="6549"/>
          <ac:spMkLst>
            <pc:docMk/>
            <pc:sldMk cId="3713718820" sldId="264"/>
            <ac:spMk id="3" creationId="{A906C669-1260-48C2-B614-D742811CC1C1}"/>
          </ac:spMkLst>
        </pc:spChg>
      </pc:sldChg>
      <pc:sldChg chg="modSp modNotesTx">
        <pc:chgData name="Star Command" userId="1ca6ff459a27a6c1" providerId="LiveId" clId="{D9D395CB-AAA3-4090-ABDF-6DB8D3A3589D}" dt="2019-03-03T11:06:32.137" v="1154" actId="20577"/>
        <pc:sldMkLst>
          <pc:docMk/>
          <pc:sldMk cId="1490312865" sldId="265"/>
        </pc:sldMkLst>
        <pc:spChg chg="mod">
          <ac:chgData name="Star Command" userId="1ca6ff459a27a6c1" providerId="LiveId" clId="{D9D395CB-AAA3-4090-ABDF-6DB8D3A3589D}" dt="2019-03-03T10:58:05.678" v="366" actId="20577"/>
          <ac:spMkLst>
            <pc:docMk/>
            <pc:sldMk cId="1490312865" sldId="265"/>
            <ac:spMk id="2" creationId="{BA0C37FA-812F-4E08-96E3-5D52002D614F}"/>
          </ac:spMkLst>
        </pc:spChg>
        <pc:spChg chg="mod">
          <ac:chgData name="Star Command" userId="1ca6ff459a27a6c1" providerId="LiveId" clId="{D9D395CB-AAA3-4090-ABDF-6DB8D3A3589D}" dt="2019-03-03T11:06:32.137" v="1154" actId="20577"/>
          <ac:spMkLst>
            <pc:docMk/>
            <pc:sldMk cId="1490312865" sldId="265"/>
            <ac:spMk id="3" creationId="{BB47B9B2-AD84-432E-AB79-D22822DB65B2}"/>
          </ac:spMkLst>
        </pc:spChg>
      </pc:sldChg>
      <pc:sldChg chg="modSp modNotesTx">
        <pc:chgData name="Star Command" userId="1ca6ff459a27a6c1" providerId="LiveId" clId="{D9D395CB-AAA3-4090-ABDF-6DB8D3A3589D}" dt="2019-03-03T11:04:54.966" v="1009" actId="20577"/>
        <pc:sldMkLst>
          <pc:docMk/>
          <pc:sldMk cId="3920898817" sldId="266"/>
        </pc:sldMkLst>
        <pc:spChg chg="mod">
          <ac:chgData name="Star Command" userId="1ca6ff459a27a6c1" providerId="LiveId" clId="{D9D395CB-AAA3-4090-ABDF-6DB8D3A3589D}" dt="2019-03-03T11:04:54.966" v="1009" actId="20577"/>
          <ac:spMkLst>
            <pc:docMk/>
            <pc:sldMk cId="3920898817" sldId="266"/>
            <ac:spMk id="3" creationId="{06CC3CAC-E99D-4EA9-874A-5585C7BCEFDB}"/>
          </ac:spMkLst>
        </pc:spChg>
      </pc:sldChg>
      <pc:sldChg chg="modSp">
        <pc:chgData name="Star Command" userId="1ca6ff459a27a6c1" providerId="LiveId" clId="{D9D395CB-AAA3-4090-ABDF-6DB8D3A3589D}" dt="2019-03-03T10:55:29.581" v="339" actId="27636"/>
        <pc:sldMkLst>
          <pc:docMk/>
          <pc:sldMk cId="2715321305" sldId="274"/>
        </pc:sldMkLst>
        <pc:spChg chg="mod">
          <ac:chgData name="Star Command" userId="1ca6ff459a27a6c1" providerId="LiveId" clId="{D9D395CB-AAA3-4090-ABDF-6DB8D3A3589D}" dt="2019-03-03T10:55:29.581" v="339" actId="27636"/>
          <ac:spMkLst>
            <pc:docMk/>
            <pc:sldMk cId="2715321305" sldId="274"/>
            <ac:spMk id="3" creationId="{E6460532-F815-4E62-8F9B-512ACF8303F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B55686-132E-488D-87DC-7AC883214004}" type="datetimeFigureOut">
              <a:rPr lang="en-US" smtClean="0"/>
              <a:t>03-Mar-19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2F7D42-A54B-40CD-A542-A82155FC4F67}" type="slidenum">
              <a:rPr lang="en-US" smtClean="0"/>
              <a:t>‹#›</a:t>
            </a:fld>
            <a:endParaRPr lang="en-US" dirty="0"/>
          </a:p>
        </p:txBody>
      </p:sp>
    </p:spTree>
    <p:extLst>
      <p:ext uri="{BB962C8B-B14F-4D97-AF65-F5344CB8AC3E}">
        <p14:creationId xmlns:p14="http://schemas.microsoft.com/office/powerpoint/2010/main" val="257577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Enterprise Resource Planning (ERP) system has various great aspects such as endowing businesses with the ability to conduct operations efficiently within a fast paced and changing market, helps solve many problems organizations may face, offers unified communications, better-quality data visibility, and increased efficiency and confident business decisions. ERP systems also assist with reducing cost by eliminating the need for IT staff, tons of hardware, and software programs. But like any other system there are pros and cons that should be taken into consideration before implementation. Case studies in organizations such as Bell and Company Marine Supply and Rolls Royce serve as great examples of companies that have implemented an ERP system which will be a great foundation to begin examining their advantage, disadvantages, benefits, processes, life cycles, and any recommendations provided. This is not a guide for selecting an ERP, however these key factors will assist with determining an ERP system that will meet the needs of the organization, identifying limitations, and addressing any other internal/external issues that the organization may face.</a:t>
            </a:r>
          </a:p>
        </p:txBody>
      </p:sp>
      <p:sp>
        <p:nvSpPr>
          <p:cNvPr id="4" name="Slide Number Placeholder 3"/>
          <p:cNvSpPr>
            <a:spLocks noGrp="1"/>
          </p:cNvSpPr>
          <p:nvPr>
            <p:ph type="sldNum" sz="quarter" idx="5"/>
          </p:nvPr>
        </p:nvSpPr>
        <p:spPr/>
        <p:txBody>
          <a:bodyPr/>
          <a:lstStyle/>
          <a:p>
            <a:fld id="{3D2F7D42-A54B-40CD-A542-A82155FC4F67}" type="slidenum">
              <a:rPr lang="en-US" smtClean="0"/>
              <a:t>3</a:t>
            </a:fld>
            <a:endParaRPr lang="en-US" dirty="0"/>
          </a:p>
        </p:txBody>
      </p:sp>
    </p:spTree>
    <p:extLst>
      <p:ext uri="{BB962C8B-B14F-4D97-AF65-F5344CB8AC3E}">
        <p14:creationId xmlns:p14="http://schemas.microsoft.com/office/powerpoint/2010/main" val="3472428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Bell and Company is an Industrial and Marine Supply Distributer located in Mobile, Alabama. They provide services to plant engineers, field technicians, and purchasers in the areas of measurement, control, monitoring, and generation (Bell and Company, n.d.). Bell and Company’s organization consist of various departments such as sales, purchasing, and a mechanical engineering team who offer product support and technical services to their customers.</a:t>
            </a:r>
          </a:p>
        </p:txBody>
      </p:sp>
      <p:sp>
        <p:nvSpPr>
          <p:cNvPr id="4" name="Slide Number Placeholder 3"/>
          <p:cNvSpPr>
            <a:spLocks noGrp="1"/>
          </p:cNvSpPr>
          <p:nvPr>
            <p:ph type="sldNum" sz="quarter" idx="5"/>
          </p:nvPr>
        </p:nvSpPr>
        <p:spPr/>
        <p:txBody>
          <a:bodyPr/>
          <a:lstStyle/>
          <a:p>
            <a:fld id="{3D2F7D42-A54B-40CD-A542-A82155FC4F67}" type="slidenum">
              <a:rPr lang="en-US" smtClean="0"/>
              <a:t>4</a:t>
            </a:fld>
            <a:endParaRPr lang="en-US" dirty="0"/>
          </a:p>
        </p:txBody>
      </p:sp>
    </p:spTree>
    <p:extLst>
      <p:ext uri="{BB962C8B-B14F-4D97-AF65-F5344CB8AC3E}">
        <p14:creationId xmlns:p14="http://schemas.microsoft.com/office/powerpoint/2010/main" val="83855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Bell and Company the issue lay largely in accounting. The company began with old-fashioned ink and paper. Then in 2008 Dan Wilkins, Company President, switched their accounts to QuickBooks which was a wise move but was still sluggish with providing superior customer service which is what he wanted the company to be known for. To compete with larger companies in the distribution sector he knew he had to upgrade to a more sophisticated ERP software. </a:t>
            </a:r>
          </a:p>
        </p:txBody>
      </p:sp>
      <p:sp>
        <p:nvSpPr>
          <p:cNvPr id="4" name="Slide Number Placeholder 3"/>
          <p:cNvSpPr>
            <a:spLocks noGrp="1"/>
          </p:cNvSpPr>
          <p:nvPr>
            <p:ph type="sldNum" sz="quarter" idx="5"/>
          </p:nvPr>
        </p:nvSpPr>
        <p:spPr/>
        <p:txBody>
          <a:bodyPr/>
          <a:lstStyle/>
          <a:p>
            <a:fld id="{3D2F7D42-A54B-40CD-A542-A82155FC4F67}" type="slidenum">
              <a:rPr lang="en-US" smtClean="0"/>
              <a:t>5</a:t>
            </a:fld>
            <a:endParaRPr lang="en-US" dirty="0"/>
          </a:p>
        </p:txBody>
      </p:sp>
    </p:spTree>
    <p:extLst>
      <p:ext uri="{BB962C8B-B14F-4D97-AF65-F5344CB8AC3E}">
        <p14:creationId xmlns:p14="http://schemas.microsoft.com/office/powerpoint/2010/main" val="630767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Bell and Company (B&amp;C) had to upgrade to a more sophisticated ERP software. The business chose Acumatica’s cloud-based ERP, this proved a success because of its ease of use. Small companies such as B&amp;C could adopt and host it in the cloud and save money by not having to buy new hardware or servers. Dan Wilkins, Company President, acknowledged implementing the ERP software as a success. He credited that to eliminated the many hats he had to wear such as the co-owner, the president, salesman, purchasing agent, and the IT department. As a small business, they didn’t have the luxury of a robust IT department like bigger companies often have access to. Implementing the ERP software allowed them the ability to integrate and configure it with their accounting system and customize the software to meet the needs of the business.</a:t>
            </a:r>
          </a:p>
        </p:txBody>
      </p:sp>
      <p:sp>
        <p:nvSpPr>
          <p:cNvPr id="4" name="Slide Number Placeholder 3"/>
          <p:cNvSpPr>
            <a:spLocks noGrp="1"/>
          </p:cNvSpPr>
          <p:nvPr>
            <p:ph type="sldNum" sz="quarter" idx="5"/>
          </p:nvPr>
        </p:nvSpPr>
        <p:spPr/>
        <p:txBody>
          <a:bodyPr/>
          <a:lstStyle/>
          <a:p>
            <a:fld id="{3D2F7D42-A54B-40CD-A542-A82155FC4F67}" type="slidenum">
              <a:rPr lang="en-US" smtClean="0"/>
              <a:t>6</a:t>
            </a:fld>
            <a:endParaRPr lang="en-US" dirty="0"/>
          </a:p>
        </p:txBody>
      </p:sp>
    </p:spTree>
    <p:extLst>
      <p:ext uri="{BB962C8B-B14F-4D97-AF65-F5344CB8AC3E}">
        <p14:creationId xmlns:p14="http://schemas.microsoft.com/office/powerpoint/2010/main" val="352480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President of Bell and Company, after immense research, found a seemingly tailormade solution to his company’s issues. His chosen ERP solution mirrored his needs and its implementation was seamless.  The ERP system assisted Bell and Company to seek improvement in their employee's productivity and gain competitive advantage (Ullah, 2017). </a:t>
            </a:r>
          </a:p>
        </p:txBody>
      </p:sp>
      <p:sp>
        <p:nvSpPr>
          <p:cNvPr id="4" name="Slide Number Placeholder 3"/>
          <p:cNvSpPr>
            <a:spLocks noGrp="1"/>
          </p:cNvSpPr>
          <p:nvPr>
            <p:ph type="sldNum" sz="quarter" idx="5"/>
          </p:nvPr>
        </p:nvSpPr>
        <p:spPr/>
        <p:txBody>
          <a:bodyPr/>
          <a:lstStyle/>
          <a:p>
            <a:fld id="{3D2F7D42-A54B-40CD-A542-A82155FC4F67}" type="slidenum">
              <a:rPr lang="en-US" smtClean="0"/>
              <a:t>7</a:t>
            </a:fld>
            <a:endParaRPr lang="en-US" dirty="0"/>
          </a:p>
        </p:txBody>
      </p:sp>
    </p:spTree>
    <p:extLst>
      <p:ext uri="{BB962C8B-B14F-4D97-AF65-F5344CB8AC3E}">
        <p14:creationId xmlns:p14="http://schemas.microsoft.com/office/powerpoint/2010/main" val="1171359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Rolls-Royce (RR) is a global business that specializes in manufacturing and distribution for various industries such as aviation, nuclear power, and marine applications. It has facilities in over 14 different countries and offers first-rate after sales services, covering mechanical overhauls and spare part distribution (Yusuf, 2004).</a:t>
            </a:r>
          </a:p>
          <a:p>
            <a:pPr marL="0" indent="0">
              <a:buFont typeface="+mj-lt"/>
              <a:buNone/>
            </a:pPr>
            <a:endParaRPr lang="en-US" sz="1200" kern="1200" dirty="0">
              <a:solidFill>
                <a:schemeClr val="tx1"/>
              </a:solidFill>
              <a:effectLst/>
              <a:latin typeface="+mn-lt"/>
              <a:ea typeface="+mn-ea"/>
              <a:cs typeface="+mn-cs"/>
            </a:endParaRPr>
          </a:p>
          <a:p>
            <a:pPr marL="0" indent="0">
              <a:buFont typeface="+mj-lt"/>
              <a:buNone/>
            </a:pPr>
            <a:r>
              <a:rPr lang="en-US" sz="1200" kern="1200" dirty="0">
                <a:solidFill>
                  <a:schemeClr val="tx1"/>
                </a:solidFill>
                <a:effectLst/>
                <a:latin typeface="+mn-lt"/>
                <a:ea typeface="+mn-ea"/>
                <a:cs typeface="+mn-cs"/>
              </a:rPr>
              <a:t>Since 1904, the Rolls-Royce Company has created an icon with their handmade luxury cars embodying the dreams of Charles Rolls and Henry Royce. </a:t>
            </a:r>
            <a:r>
              <a:rPr lang="en-US" dirty="0"/>
              <a:t>RR designs, develops, manufactures and services integrated power systems for use in the air, on land and at sea. They are one of the world’s leading producers of aviation engines for large civil aircraft and corporate jets. The are the second largest provider of defense aviation engines and services in the world.</a:t>
            </a:r>
          </a:p>
          <a:p>
            <a:pPr marL="0" marR="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effectLst/>
                <a:latin typeface="+mn-lt"/>
                <a:ea typeface="+mn-ea"/>
                <a:cs typeface="+mn-cs"/>
              </a:rPr>
              <a:t> In 1989, they purchased the Allison Engine Company that pioneered the aero propulsion and gas turbines (Yusuf, Gunasekaran, &amp; Abthorpe, 2004).  Rolls-Royce has a competitive environment from GE Aviation Systems, Safran and Pratt and Whitney Engine Services as potential threats.</a:t>
            </a:r>
            <a:r>
              <a:rPr lang="en-US" sz="1200" kern="1200" baseline="0" dirty="0">
                <a:solidFill>
                  <a:schemeClr val="tx1"/>
                </a:solidFill>
                <a:effectLst/>
                <a:latin typeface="+mn-lt"/>
                <a:ea typeface="+mn-ea"/>
                <a:cs typeface="+mn-cs"/>
              </a:rPr>
              <a:t> A new organizational structure was put in place to better meet their customer’s needs.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t>8</a:t>
            </a:fld>
            <a:endParaRPr lang="en-US" dirty="0"/>
          </a:p>
        </p:txBody>
      </p:sp>
    </p:spTree>
    <p:extLst>
      <p:ext uri="{BB962C8B-B14F-4D97-AF65-F5344CB8AC3E}">
        <p14:creationId xmlns:p14="http://schemas.microsoft.com/office/powerpoint/2010/main" val="937204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considering the case of Rolls-Royce, the company at one time had over 1500 systems in use before implementing ERP. The systems were a nightmare of information stovepipes, where nothing was interconnected. Once they chose an ERP, the transition became a full shift in how the company did business. They fully outsourced the IT department to Electronic Data Services (EDS) who inherited the job of integrating SAP’s ERP for RR.</a:t>
            </a:r>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t>9</a:t>
            </a:fld>
            <a:endParaRPr lang="en-US" dirty="0"/>
          </a:p>
        </p:txBody>
      </p:sp>
    </p:spTree>
    <p:extLst>
      <p:ext uri="{BB962C8B-B14F-4D97-AF65-F5344CB8AC3E}">
        <p14:creationId xmlns:p14="http://schemas.microsoft.com/office/powerpoint/2010/main" val="1537262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Rolls Royce joined forces with EDS company to find solutions to manage information and resources. The EDS implemented an SAP  ERP on operational business unit (OBU). Moving from the old systems to the new required more resources than expected, hence more risk. The company had successes such as reliable and efficient systems and they had failures such as accommodations problems.  The company had a large complex business process and the project had to assess the effects throughout the whole business, which was equivalent to ten medium sized companies pulling together as one. This caused administrative difficulties, particularly in the first phase of the project, whilst setting the strategy and overall direction (Yusuf, 2004).</a:t>
            </a:r>
            <a:endParaRPr lang="en-US" dirty="0">
              <a:effectLst/>
            </a:endParaRPr>
          </a:p>
          <a:p>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t>10</a:t>
            </a:fld>
            <a:endParaRPr lang="en-US" dirty="0"/>
          </a:p>
        </p:txBody>
      </p:sp>
    </p:spTree>
    <p:extLst>
      <p:ext uri="{BB962C8B-B14F-4D97-AF65-F5344CB8AC3E}">
        <p14:creationId xmlns:p14="http://schemas.microsoft.com/office/powerpoint/2010/main" val="15070123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1. Roll Royce SAP project included three phases which were implemented in sequence to reduce the risk and cost of failure. The most important benefit is allowing the new system to phase in step by step without hindering the old legacy system and daily business process.</a:t>
            </a:r>
          </a:p>
          <a:p>
            <a:pPr lvl="0"/>
            <a:r>
              <a:rPr lang="en-US" sz="1200" kern="1200" dirty="0">
                <a:solidFill>
                  <a:schemeClr val="tx1"/>
                </a:solidFill>
                <a:effectLst/>
                <a:latin typeface="+mn-lt"/>
                <a:ea typeface="+mn-ea"/>
                <a:cs typeface="+mn-cs"/>
              </a:rPr>
              <a:t>2. Overcoming the employees’ resistance to change is one of the critical successful factors because it measures the acceptance level of the Roll Royce’s employee toward the SAP R/3 implementation project.</a:t>
            </a:r>
          </a:p>
          <a:p>
            <a:pPr lvl="0"/>
            <a:r>
              <a:rPr lang="en-US" sz="1200" kern="1200" dirty="0">
                <a:solidFill>
                  <a:schemeClr val="tx1"/>
                </a:solidFill>
                <a:effectLst/>
                <a:latin typeface="+mn-lt"/>
                <a:ea typeface="+mn-ea"/>
                <a:cs typeface="+mn-cs"/>
              </a:rPr>
              <a:t>3. Roll Royce is one of the giants in engineering industry, a business sector which features different commercial needs and uses different competitive advantages against its leading competitors. The highly standardized business process may help Rolls Royce to reduce running cost and increase production efficiency.</a:t>
            </a:r>
          </a:p>
          <a:p>
            <a:endParaRPr lang="en-US" dirty="0"/>
          </a:p>
        </p:txBody>
      </p:sp>
      <p:sp>
        <p:nvSpPr>
          <p:cNvPr id="4" name="Slide Number Placeholder 3"/>
          <p:cNvSpPr>
            <a:spLocks noGrp="1"/>
          </p:cNvSpPr>
          <p:nvPr>
            <p:ph type="sldNum" sz="quarter" idx="5"/>
          </p:nvPr>
        </p:nvSpPr>
        <p:spPr/>
        <p:txBody>
          <a:bodyPr/>
          <a:lstStyle/>
          <a:p>
            <a:fld id="{3D2F7D42-A54B-40CD-A542-A82155FC4F67}" type="slidenum">
              <a:rPr lang="en-US" smtClean="0"/>
              <a:t>11</a:t>
            </a:fld>
            <a:endParaRPr lang="en-US" dirty="0"/>
          </a:p>
        </p:txBody>
      </p:sp>
    </p:spTree>
    <p:extLst>
      <p:ext uri="{BB962C8B-B14F-4D97-AF65-F5344CB8AC3E}">
        <p14:creationId xmlns:p14="http://schemas.microsoft.com/office/powerpoint/2010/main" val="26178929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28403" y="945913"/>
            <a:ext cx="8637073" cy="2618554"/>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1128404" y="3564467"/>
            <a:ext cx="8637072" cy="1071095"/>
          </a:xfrm>
        </p:spPr>
        <p:txBody>
          <a:bodyPr tIns="91440" bIns="91440">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5" name="Footer Placeholder 4"/>
          <p:cNvSpPr>
            <a:spLocks noGrp="1"/>
          </p:cNvSpPr>
          <p:nvPr>
            <p:ph type="ftr" sz="quarter" idx="11"/>
          </p:nvPr>
        </p:nvSpPr>
        <p:spPr>
          <a:xfrm>
            <a:off x="1127124" y="329307"/>
            <a:ext cx="5943668" cy="309201"/>
          </a:xfrm>
        </p:spPr>
        <p:txBody>
          <a:bodyPr/>
          <a:lstStyle/>
          <a:p>
            <a:endParaRPr lang="en-US" dirty="0"/>
          </a:p>
        </p:txBody>
      </p:sp>
      <p:sp>
        <p:nvSpPr>
          <p:cNvPr id="6" name="Slide Number Placeholder 5"/>
          <p:cNvSpPr>
            <a:spLocks noGrp="1"/>
          </p:cNvSpPr>
          <p:nvPr>
            <p:ph type="sldNum" sz="quarter" idx="12"/>
          </p:nvPr>
        </p:nvSpPr>
        <p:spPr>
          <a:xfrm>
            <a:off x="9924392" y="134930"/>
            <a:ext cx="811019" cy="503578"/>
          </a:xfrm>
        </p:spPr>
        <p:txBody>
          <a:bodyPr/>
          <a:lstStyle/>
          <a:p>
            <a:fld id="{BA322026-4254-48DB-908C-7A943F6CE8F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98603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sz="1200"/>
            </a:lvl1pPr>
          </a:lstStyle>
          <a:p>
            <a:fld id="{70A65F72-6A8C-472E-BEF1-BB1AF7DAFF77}" type="datetimeFigureOut">
              <a:rPr lang="en-US" smtClean="0"/>
              <a:t>03-Mar-19</a:t>
            </a:fld>
            <a:endParaRPr lang="en-US" dirty="0"/>
          </a:p>
        </p:txBody>
      </p:sp>
      <p:sp>
        <p:nvSpPr>
          <p:cNvPr id="5" name="Footer Placeholder 4"/>
          <p:cNvSpPr>
            <a:spLocks noGrp="1"/>
          </p:cNvSpPr>
          <p:nvPr>
            <p:ph type="ftr" sz="quarter" idx="11"/>
          </p:nvPr>
        </p:nvSpPr>
        <p:spPr/>
        <p:txBody>
          <a:bodyPr/>
          <a:lstStyle>
            <a:lvl1pPr>
              <a:defRPr sz="1200"/>
            </a:lvl1p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dirty="0"/>
          </a:p>
        </p:txBody>
      </p:sp>
      <p:pic>
        <p:nvPicPr>
          <p:cNvPr id="24" name="Picture 2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083856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29167" y="1756129"/>
            <a:ext cx="8619060" cy="2050065"/>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hasCustomPrompt="1"/>
          </p:nvPr>
        </p:nvSpPr>
        <p:spPr>
          <a:xfrm>
            <a:off x="1129166" y="3806195"/>
            <a:ext cx="861906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527594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31052" y="958037"/>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29166" y="2165621"/>
            <a:ext cx="4645152" cy="32938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95606" y="2171769"/>
            <a:ext cx="4645152" cy="328709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322026-4254-48DB-908C-7A943F6CE8F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659007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29166" y="953336"/>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9166" y="2169727"/>
            <a:ext cx="4645152" cy="801943"/>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9166" y="2974448"/>
            <a:ext cx="4645152" cy="24938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4337" y="2173181"/>
            <a:ext cx="4645152" cy="802237"/>
          </a:xfrm>
        </p:spPr>
        <p:txBody>
          <a:bodyPr anchor="b">
            <a:normAutofit/>
          </a:bodyPr>
          <a:lstStyle>
            <a:lvl1pPr marL="0" indent="0">
              <a:lnSpc>
                <a:spcPct val="100000"/>
              </a:lnSpc>
              <a:buNone/>
              <a:defRPr sz="2800" b="0" cap="none"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094337" y="2971669"/>
            <a:ext cx="4645152" cy="248719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A322026-4254-48DB-908C-7A943F6CE8FC}" type="slidenum">
              <a:rPr lang="en-US" smtClean="0"/>
              <a:t>‹#›</a:t>
            </a:fld>
            <a:endParaRPr lang="en-US" dirty="0"/>
          </a:p>
        </p:txBody>
      </p:sp>
      <p:pic>
        <p:nvPicPr>
          <p:cNvPr id="18" name="Picture 17"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676702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A322026-4254-48DB-908C-7A943F6CE8FC}" type="slidenum">
              <a:rPr lang="en-US" smtClean="0"/>
              <a:t>‹#›</a:t>
            </a:fld>
            <a:endParaRPr lang="en-US" dirty="0"/>
          </a:p>
        </p:txBody>
      </p:sp>
      <p:pic>
        <p:nvPicPr>
          <p:cNvPr id="14" name="Picture 13"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1332883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A322026-4254-48DB-908C-7A943F6CE8FC}" type="slidenum">
              <a:rPr lang="en-US" smtClean="0"/>
              <a:t>‹#›</a:t>
            </a:fld>
            <a:endParaRPr lang="en-US" dirty="0"/>
          </a:p>
        </p:txBody>
      </p:sp>
    </p:spTree>
    <p:extLst>
      <p:ext uri="{BB962C8B-B14F-4D97-AF65-F5344CB8AC3E}">
        <p14:creationId xmlns:p14="http://schemas.microsoft.com/office/powerpoint/2010/main" val="2676247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4291" y="952578"/>
            <a:ext cx="3275013" cy="2322176"/>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23334" y="952578"/>
            <a:ext cx="6012470" cy="4505221"/>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4291" y="3274754"/>
            <a:ext cx="3275013" cy="2178918"/>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A322026-4254-48DB-908C-7A943F6CE8FC}" type="slidenum">
              <a:rPr lang="en-US" smtClean="0"/>
              <a:t>‹#›</a:t>
            </a:fld>
            <a:endParaRPr lang="en-US" dirty="0"/>
          </a:p>
        </p:txBody>
      </p:sp>
      <p:pic>
        <p:nvPicPr>
          <p:cNvPr id="16" name="Picture 15"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21855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gradFill>
              <a:gsLst>
                <a:gs pos="0">
                  <a:schemeClr val="tx1">
                    <a:lumMod val="85000"/>
                    <a:lumOff val="15000"/>
                  </a:schemeClr>
                </a:gs>
                <a:gs pos="100000">
                  <a:schemeClr val="tx1">
                    <a:lumMod val="95000"/>
                    <a:lumOff val="5000"/>
                  </a:schemeClr>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14300" prst="artDeco"/>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129124" y="1129513"/>
            <a:ext cx="5854872" cy="1924208"/>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28247" y="3053721"/>
            <a:ext cx="5846486" cy="2096013"/>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125300" y="5469856"/>
            <a:ext cx="5849605" cy="320123"/>
          </a:xfrm>
        </p:spPr>
        <p:txBody>
          <a:bodyPr/>
          <a:lstStyle>
            <a:lvl1pPr algn="l">
              <a:defRPr/>
            </a:lvl1pPr>
          </a:lstStyle>
          <a:p>
            <a:fld id="{70A65F72-6A8C-472E-BEF1-BB1AF7DAFF77}" type="datetimeFigureOut">
              <a:rPr lang="en-US" smtClean="0"/>
              <a:t>03-Mar-19</a:t>
            </a:fld>
            <a:endParaRPr lang="en-US" dirty="0"/>
          </a:p>
        </p:txBody>
      </p:sp>
      <p:sp>
        <p:nvSpPr>
          <p:cNvPr id="6" name="Footer Placeholder 5"/>
          <p:cNvSpPr>
            <a:spLocks noGrp="1"/>
          </p:cNvSpPr>
          <p:nvPr>
            <p:ph type="ftr" sz="quarter" idx="11"/>
          </p:nvPr>
        </p:nvSpPr>
        <p:spPr>
          <a:xfrm>
            <a:off x="1125300" y="318640"/>
            <a:ext cx="4877818" cy="320931"/>
          </a:xfrm>
        </p:spPr>
        <p:txBody>
          <a:bodyPr/>
          <a:lstStyle/>
          <a:p>
            <a:endParaRPr lang="en-US" dirty="0"/>
          </a:p>
        </p:txBody>
      </p:sp>
      <p:sp>
        <p:nvSpPr>
          <p:cNvPr id="7" name="Slide Number Placeholder 6"/>
          <p:cNvSpPr>
            <a:spLocks noGrp="1"/>
          </p:cNvSpPr>
          <p:nvPr>
            <p:ph type="sldNum" sz="quarter" idx="12"/>
          </p:nvPr>
        </p:nvSpPr>
        <p:spPr>
          <a:xfrm>
            <a:off x="6176794" y="137408"/>
            <a:ext cx="811019" cy="503578"/>
          </a:xfrm>
        </p:spPr>
        <p:txBody>
          <a:bodyPr/>
          <a:lstStyle/>
          <a:p>
            <a:fld id="{BA322026-4254-48DB-908C-7A943F6CE8FC}" type="slidenum">
              <a:rPr lang="en-US" smtClean="0"/>
              <a:t>‹#›</a:t>
            </a:fld>
            <a:endParaRPr lang="en-US" dirty="0"/>
          </a:p>
        </p:txBody>
      </p:sp>
      <p:pic>
        <p:nvPicPr>
          <p:cNvPr id="22" name="Picture 21"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6" t="474" r="48549" b="36564"/>
          <a:stretch/>
        </p:blipFill>
        <p:spPr>
          <a:xfrm>
            <a:off x="1125460" y="643464"/>
            <a:ext cx="5879592" cy="155448"/>
          </a:xfrm>
          <a:prstGeom prst="rect">
            <a:avLst/>
          </a:prstGeom>
          <a:noFill/>
          <a:ln>
            <a:noFill/>
          </a:ln>
        </p:spPr>
      </p:pic>
    </p:spTree>
    <p:extLst>
      <p:ext uri="{BB962C8B-B14F-4D97-AF65-F5344CB8AC3E}">
        <p14:creationId xmlns:p14="http://schemas.microsoft.com/office/powerpoint/2010/main" val="2970023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dirty="0"/>
          </a:p>
        </p:txBody>
      </p:sp>
      <p:pic>
        <p:nvPicPr>
          <p:cNvPr id="15" name="Picture 14"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Tree>
    <p:extLst>
      <p:ext uri="{BB962C8B-B14F-4D97-AF65-F5344CB8AC3E}">
        <p14:creationId xmlns:p14="http://schemas.microsoft.com/office/powerpoint/2010/main" val="317137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4709"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30270"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65F72-6A8C-472E-BEF1-BB1AF7DAFF77}" type="datetimeFigureOut">
              <a:rPr lang="en-US" smtClean="0"/>
              <a:t>03-Mar-19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A322026-4254-48DB-908C-7A943F6CE8FC}" type="slidenum">
              <a:rPr lang="en-US" smtClean="0"/>
              <a:t>‹#›</a:t>
            </a:fld>
            <a:endParaRPr lang="en-US" dirty="0"/>
          </a:p>
        </p:txBody>
      </p:sp>
      <p:pic>
        <p:nvPicPr>
          <p:cNvPr id="17" name="Picture 16" descr="RedHashing.emf"/>
          <p:cNvPicPr>
            <a:picLocks/>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115" r="59215" b="36435"/>
          <a:stretch/>
        </p:blipFill>
        <p:spPr>
          <a:xfrm rot="5400000">
            <a:off x="8642279" y="3046916"/>
            <a:ext cx="4663440" cy="155448"/>
          </a:xfrm>
          <a:prstGeom prst="rect">
            <a:avLst/>
          </a:prstGeom>
          <a:noFill/>
          <a:ln>
            <a:noFill/>
          </a:ln>
        </p:spPr>
      </p:pic>
    </p:spTree>
    <p:extLst>
      <p:ext uri="{BB962C8B-B14F-4D97-AF65-F5344CB8AC3E}">
        <p14:creationId xmlns:p14="http://schemas.microsoft.com/office/powerpoint/2010/main" val="1848934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p:cNvSpPr/>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p:cNvCxnSpPr/>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130270" y="953324"/>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130270" y="2171769"/>
            <a:ext cx="9603275" cy="329457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232830" y="330370"/>
            <a:ext cx="2515396"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0A65F72-6A8C-472E-BEF1-BB1AF7DAFF77}" type="datetimeFigureOut">
              <a:rPr lang="en-US" smtClean="0"/>
              <a:t>03-Mar-19</a:t>
            </a:fld>
            <a:endParaRPr lang="en-US" dirty="0"/>
          </a:p>
        </p:txBody>
      </p:sp>
      <p:sp>
        <p:nvSpPr>
          <p:cNvPr id="5" name="Footer Placeholder 4"/>
          <p:cNvSpPr>
            <a:spLocks noGrp="1"/>
          </p:cNvSpPr>
          <p:nvPr>
            <p:ph type="ftr" sz="quarter" idx="3"/>
          </p:nvPr>
        </p:nvSpPr>
        <p:spPr>
          <a:xfrm>
            <a:off x="1130270"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918076" y="137408"/>
            <a:ext cx="811019" cy="503578"/>
          </a:xfrm>
          <a:prstGeom prst="rect">
            <a:avLst/>
          </a:prstGeom>
        </p:spPr>
        <p:txBody>
          <a:bodyPr vert="horz" lIns="91440" tIns="45720" rIns="91440" bIns="45720" rtlCol="0" anchor="t"/>
          <a:lstStyle>
            <a:lvl1pPr algn="r">
              <a:defRPr sz="2800">
                <a:solidFill>
                  <a:schemeClr val="accent1"/>
                </a:solidFill>
              </a:defRPr>
            </a:lvl1pPr>
          </a:lstStyle>
          <a:p>
            <a:fld id="{BA322026-4254-48DB-908C-7A943F6CE8FC}" type="slidenum">
              <a:rPr lang="en-US" smtClean="0"/>
              <a:t>‹#›</a:t>
            </a:fld>
            <a:endParaRPr lang="en-US" dirty="0"/>
          </a:p>
        </p:txBody>
      </p:sp>
    </p:spTree>
    <p:extLst>
      <p:ext uri="{BB962C8B-B14F-4D97-AF65-F5344CB8AC3E}">
        <p14:creationId xmlns:p14="http://schemas.microsoft.com/office/powerpoint/2010/main" val="152952083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5.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1.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ezproxy.umuc.edu/login?url=http://search.ebscohost.com.ezproxy.umuc.edu/login.aspx?direct=true&amp;db=bth&amp;AN=130384034&amp;site=eds-live&amp;scope=site" TargetMode="External"/><Relationship Id="rId2" Type="http://schemas.openxmlformats.org/officeDocument/2006/relationships/hyperlink" Target="https://www.acumatica.com/success-stories/erp-system-for-bell-and-company/" TargetMode="External"/><Relationship Id="rId1" Type="http://schemas.openxmlformats.org/officeDocument/2006/relationships/slideLayout" Target="../slideLayouts/slideLayout2.xml"/><Relationship Id="rId4" Type="http://schemas.openxmlformats.org/officeDocument/2006/relationships/hyperlink" Target="https://doi-org.ezproxy.umuc.edu/10.1016/j.ijpe.2003.10.00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9FBA-D15D-4EFF-88D1-E38D85EE77B2}"/>
              </a:ext>
            </a:extLst>
          </p:cNvPr>
          <p:cNvSpPr>
            <a:spLocks noGrp="1"/>
          </p:cNvSpPr>
          <p:nvPr>
            <p:ph type="ctrTitle"/>
          </p:nvPr>
        </p:nvSpPr>
        <p:spPr>
          <a:xfrm>
            <a:off x="960933" y="960241"/>
            <a:ext cx="6849699" cy="4203872"/>
          </a:xfrm>
        </p:spPr>
        <p:txBody>
          <a:bodyPr anchor="ctr">
            <a:normAutofit/>
          </a:bodyPr>
          <a:lstStyle/>
          <a:p>
            <a:pPr algn="ctr"/>
            <a:r>
              <a:rPr lang="en-US" sz="5400" dirty="0">
                <a:latin typeface="Arial" panose="020B0604020202020204" pitchFamily="34" charset="0"/>
                <a:cs typeface="Arial" panose="020B0604020202020204" pitchFamily="34" charset="0"/>
              </a:rPr>
              <a:t>ENTERPRISE RESOURCE PLANNING SYSTEM </a:t>
            </a:r>
            <a:br>
              <a:rPr lang="en-US" sz="5400" dirty="0"/>
            </a:br>
            <a:endParaRPr lang="en-US" sz="5400" dirty="0"/>
          </a:p>
        </p:txBody>
      </p:sp>
      <p:sp>
        <p:nvSpPr>
          <p:cNvPr id="3" name="Subtitle 2">
            <a:extLst>
              <a:ext uri="{FF2B5EF4-FFF2-40B4-BE49-F238E27FC236}">
                <a16:creationId xmlns:a16="http://schemas.microsoft.com/office/drawing/2014/main" id="{5399B262-90D4-4090-8E0A-A23E0EEA8A54}"/>
              </a:ext>
            </a:extLst>
          </p:cNvPr>
          <p:cNvSpPr>
            <a:spLocks noGrp="1"/>
          </p:cNvSpPr>
          <p:nvPr>
            <p:ph type="subTitle" idx="1"/>
          </p:nvPr>
        </p:nvSpPr>
        <p:spPr>
          <a:xfrm>
            <a:off x="8453071" y="964028"/>
            <a:ext cx="2770873" cy="4196299"/>
          </a:xfrm>
        </p:spPr>
        <p:txBody>
          <a:bodyPr anchor="ctr">
            <a:normAutofit/>
          </a:bodyPr>
          <a:lstStyle/>
          <a:p>
            <a:pPr>
              <a:lnSpc>
                <a:spcPct val="100000"/>
              </a:lnSpc>
            </a:pPr>
            <a:endParaRPr lang="en-US" dirty="0"/>
          </a:p>
          <a:p>
            <a:pPr>
              <a:lnSpc>
                <a:spcPct val="100000"/>
              </a:lnSpc>
            </a:pPr>
            <a:r>
              <a:rPr lang="en-US" dirty="0">
                <a:latin typeface="Arial" panose="020B0604020202020204" pitchFamily="34" charset="0"/>
                <a:cs typeface="Arial" panose="020B0604020202020204" pitchFamily="34" charset="0"/>
              </a:rPr>
              <a:t>GROUP 3</a:t>
            </a: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Mirabel Forchaleke</a:t>
            </a:r>
          </a:p>
          <a:p>
            <a:pPr>
              <a:lnSpc>
                <a:spcPct val="100000"/>
              </a:lnSpc>
            </a:pPr>
            <a:r>
              <a:rPr lang="en-US" dirty="0">
                <a:latin typeface="Arial" panose="020B0604020202020204" pitchFamily="34" charset="0"/>
                <a:cs typeface="Arial" panose="020B0604020202020204" pitchFamily="34" charset="0"/>
              </a:rPr>
              <a:t>Jasmine Baltimore</a:t>
            </a:r>
          </a:p>
          <a:p>
            <a:pPr>
              <a:lnSpc>
                <a:spcPct val="100000"/>
              </a:lnSpc>
            </a:pPr>
            <a:r>
              <a:rPr lang="en-US" dirty="0">
                <a:latin typeface="Arial" panose="020B0604020202020204" pitchFamily="34" charset="0"/>
                <a:cs typeface="Arial" panose="020B0604020202020204" pitchFamily="34" charset="0"/>
              </a:rPr>
              <a:t>Bryan Gilstrap</a:t>
            </a:r>
          </a:p>
          <a:p>
            <a:pPr>
              <a:lnSpc>
                <a:spcPct val="100000"/>
              </a:lnSpc>
            </a:pPr>
            <a:r>
              <a:rPr lang="en-US" dirty="0">
                <a:latin typeface="Arial" panose="020B0604020202020204" pitchFamily="34" charset="0"/>
                <a:cs typeface="Arial" panose="020B0604020202020204" pitchFamily="34" charset="0"/>
              </a:rPr>
              <a:t>Larry Ginyard</a:t>
            </a:r>
          </a:p>
          <a:p>
            <a:pPr>
              <a:lnSpc>
                <a:spcPct val="100000"/>
              </a:lnSpc>
            </a:pPr>
            <a:r>
              <a:rPr lang="en-US" dirty="0">
                <a:latin typeface="Arial" panose="020B0604020202020204" pitchFamily="34" charset="0"/>
                <a:cs typeface="Arial" panose="020B0604020202020204" pitchFamily="34" charset="0"/>
              </a:rPr>
              <a:t>Michael Mays</a:t>
            </a:r>
          </a:p>
          <a:p>
            <a:pPr>
              <a:lnSpc>
                <a:spcPct val="100000"/>
              </a:lnSpc>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March 3, 2019</a:t>
            </a:r>
          </a:p>
          <a:p>
            <a:pPr>
              <a:lnSpc>
                <a:spcPct val="100000"/>
              </a:lnSpc>
            </a:pPr>
            <a:endParaRPr lang="en-US" dirty="0"/>
          </a:p>
          <a:p>
            <a:pPr>
              <a:lnSpc>
                <a:spcPct val="100000"/>
              </a:lnSpc>
            </a:pPr>
            <a:endParaRPr lang="en-US" dirty="0"/>
          </a:p>
        </p:txBody>
      </p:sp>
    </p:spTree>
    <p:extLst>
      <p:ext uri="{BB962C8B-B14F-4D97-AF65-F5344CB8AC3E}">
        <p14:creationId xmlns:p14="http://schemas.microsoft.com/office/powerpoint/2010/main" val="26503219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F7680B5-1A78-4401-BA9A-78832F0FD9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13" name="Rectangle 12">
            <a:extLst>
              <a:ext uri="{FF2B5EF4-FFF2-40B4-BE49-F238E27FC236}">
                <a16:creationId xmlns:a16="http://schemas.microsoft.com/office/drawing/2014/main" id="{50F21DC9-D0AC-495C-8CC8-D5DDF8C11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5" name="Straight Connector 14">
            <a:extLst>
              <a:ext uri="{FF2B5EF4-FFF2-40B4-BE49-F238E27FC236}">
                <a16:creationId xmlns:a16="http://schemas.microsoft.com/office/drawing/2014/main" id="{A26B82D7-D05B-412B-9A0D-6430BCD118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E4E78000-301F-4983-ACD5-7F50C0C3F5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19" name="Rectangle 1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Placeholder 5">
            <a:extLst>
              <a:ext uri="{FF2B5EF4-FFF2-40B4-BE49-F238E27FC236}">
                <a16:creationId xmlns:a16="http://schemas.microsoft.com/office/drawing/2014/main" id="{385462A2-A986-4B95-8848-EF143013CEE0}"/>
              </a:ext>
            </a:extLst>
          </p:cNvPr>
          <p:cNvPicPr>
            <a:picLocks noGrp="1" noChangeAspect="1"/>
          </p:cNvPicPr>
          <p:nvPr>
            <p:ph type="pic" idx="1"/>
          </p:nvPr>
        </p:nvPicPr>
        <p:blipFill rotWithShape="1">
          <a:blip r:embed="rId4">
            <a:alphaModFix amt="50000"/>
            <a:extLst>
              <a:ext uri="{28A0092B-C50C-407E-A947-70E740481C1C}">
                <a14:useLocalDpi xmlns:a14="http://schemas.microsoft.com/office/drawing/2010/main" val="0"/>
              </a:ext>
            </a:extLst>
          </a:blip>
          <a:srcRect t="14938" r="-1" b="28811"/>
          <a:stretch/>
        </p:blipFill>
        <p:spPr>
          <a:xfrm>
            <a:off x="305" y="10"/>
            <a:ext cx="12191695" cy="6857990"/>
          </a:xfrm>
          <a:prstGeom prst="rect">
            <a:avLst/>
          </a:prstGeom>
          <a:solidFill>
            <a:srgbClr val="FFFFFF">
              <a:shade val="85000"/>
            </a:srgbClr>
          </a:solidFill>
          <a:scene3d>
            <a:camera prst="orthographicFront"/>
            <a:lightRig rig="twoPt" dir="t">
              <a:rot lat="0" lon="0" rev="7200000"/>
            </a:lightRig>
          </a:scene3d>
          <a:sp3d>
            <a:bevelT w="25400" h="19050"/>
            <a:contourClr>
              <a:srgbClr val="FFFFFF"/>
            </a:contourClr>
          </a:sp3d>
        </p:spPr>
      </p:pic>
      <p:sp>
        <p:nvSpPr>
          <p:cNvPr id="2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5" name="Rectangle 2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A270827C-43CC-4C43-A0F9-C568B062C2C0}"/>
              </a:ext>
            </a:extLst>
          </p:cNvPr>
          <p:cNvSpPr>
            <a:spLocks noGrp="1"/>
          </p:cNvSpPr>
          <p:nvPr>
            <p:ph type="title"/>
          </p:nvPr>
        </p:nvSpPr>
        <p:spPr>
          <a:xfrm>
            <a:off x="1130271" y="1193800"/>
            <a:ext cx="3193050" cy="4699000"/>
          </a:xfrm>
        </p:spPr>
        <p:txBody>
          <a:bodyPr vert="horz" lIns="91440" tIns="45720" rIns="91440" bIns="45720" rtlCol="0" anchor="ctr">
            <a:normAutofit/>
          </a:bodyPr>
          <a:lstStyle/>
          <a:p>
            <a:r>
              <a:rPr lang="en-US" sz="4800" dirty="0">
                <a:latin typeface="Arial" panose="020B0604020202020204" pitchFamily="34" charset="0"/>
                <a:cs typeface="Arial" panose="020B0604020202020204" pitchFamily="34" charset="0"/>
              </a:rPr>
              <a:t>Outline</a:t>
            </a:r>
            <a:br>
              <a:rPr lang="en-US" dirty="0"/>
            </a:br>
            <a:endParaRPr lang="en-US" dirty="0"/>
          </a:p>
        </p:txBody>
      </p:sp>
      <p:cxnSp>
        <p:nvCxnSpPr>
          <p:cNvPr id="27" name="Straight Connector 2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3490818-CC66-4580-838D-22354DEAF7DB}"/>
              </a:ext>
            </a:extLst>
          </p:cNvPr>
          <p:cNvSpPr>
            <a:spLocks noGrp="1"/>
          </p:cNvSpPr>
          <p:nvPr>
            <p:ph type="body" sz="half" idx="2"/>
          </p:nvPr>
        </p:nvSpPr>
        <p:spPr>
          <a:xfrm>
            <a:off x="4759574" y="922274"/>
            <a:ext cx="6302154" cy="5292262"/>
          </a:xfrm>
        </p:spPr>
        <p:txBody>
          <a:bodyPr vert="horz" lIns="91440" tIns="45720" rIns="91440" bIns="45720" rtlCol="0" anchor="ctr">
            <a:normAutofit lnSpcReduction="10000"/>
          </a:bodyPr>
          <a:lstStyle/>
          <a:p>
            <a:pPr lvl="1" indent="-228600">
              <a:buFont typeface="Arial" panose="020B0604020202020204" pitchFamily="34" charset="0"/>
              <a:buChar char="•"/>
            </a:pPr>
            <a:endParaRPr lang="en-US" dirty="0"/>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Enterprise Resource Planning System Overview</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Case Studies Summary</a:t>
            </a:r>
          </a:p>
          <a:p>
            <a:pPr lvl="2"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Bell and Company</a:t>
            </a:r>
          </a:p>
          <a:p>
            <a:pPr lvl="2" indent="-228600">
              <a:buFont typeface="Arial" panose="020B0604020202020204" pitchFamily="34" charset="0"/>
              <a:buChar char="•"/>
            </a:pPr>
            <a:r>
              <a:rPr lang="en-US" sz="1800" dirty="0">
                <a:latin typeface="Arial" panose="020B0604020202020204" pitchFamily="34" charset="0"/>
                <a:cs typeface="Arial" panose="020B0604020202020204" pitchFamily="34" charset="0"/>
              </a:rPr>
              <a:t>Rolls Royce</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Alternatives &amp; Comparisons</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Benefits</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Limitations</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Best Fit</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Lifecycle</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Enterprise Architecture Preparation</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Summary</a:t>
            </a:r>
          </a:p>
          <a:p>
            <a:pPr lvl="1" indent="-228600">
              <a:buFont typeface="Arial" panose="020B0604020202020204" pitchFamily="34" charset="0"/>
              <a:buChar char="•"/>
            </a:pPr>
            <a:r>
              <a:rPr lang="en-US" sz="2000" dirty="0">
                <a:latin typeface="Arial" panose="020B0604020202020204" pitchFamily="34" charset="0"/>
                <a:cs typeface="Arial" panose="020B0604020202020204" pitchFamily="34" charset="0"/>
              </a:rPr>
              <a:t>References</a:t>
            </a:r>
          </a:p>
          <a:p>
            <a:pPr lvl="1" indent="-228600">
              <a:buFont typeface="Arial" panose="020B0604020202020204" pitchFamily="34" charset="0"/>
              <a:buChar char="•"/>
            </a:pPr>
            <a:endParaRPr lang="en-US" dirty="0"/>
          </a:p>
        </p:txBody>
      </p:sp>
      <p:sp>
        <p:nvSpPr>
          <p:cNvPr id="2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8564662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635E1-FC30-47D2-A2D2-D33C43DC19C4}"/>
              </a:ext>
            </a:extLst>
          </p:cNvPr>
          <p:cNvSpPr>
            <a:spLocks noGrp="1"/>
          </p:cNvSpPr>
          <p:nvPr>
            <p:ph type="title"/>
          </p:nvPr>
        </p:nvSpPr>
        <p:spPr/>
        <p:txBody>
          <a:bodyPr vert="horz" lIns="91440" tIns="45720" rIns="91440" bIns="45720" rtlCol="0" anchor="ctr">
            <a:normAutofit/>
          </a:bodyPr>
          <a:lstStyle/>
          <a:p>
            <a:r>
              <a:rPr lang="en-US" dirty="0">
                <a:latin typeface="Arial" panose="020B0604020202020204" pitchFamily="34" charset="0"/>
                <a:cs typeface="Arial" panose="020B0604020202020204" pitchFamily="34" charset="0"/>
              </a:rPr>
              <a:t>Enterprise Resource Planning System Overview</a:t>
            </a:r>
          </a:p>
        </p:txBody>
      </p:sp>
      <p:pic>
        <p:nvPicPr>
          <p:cNvPr id="7" name="Picture Placeholder 6">
            <a:extLst>
              <a:ext uri="{FF2B5EF4-FFF2-40B4-BE49-F238E27FC236}">
                <a16:creationId xmlns:a16="http://schemas.microsoft.com/office/drawing/2014/main" id="{1EA171B6-6054-45F9-A4A4-FABB714CB2E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804194" y="2165350"/>
            <a:ext cx="3294063" cy="3294063"/>
          </a:xfrm>
          <a:prstGeom prst="rect">
            <a:avLst/>
          </a:prstGeom>
        </p:spPr>
      </p:pic>
      <p:sp>
        <p:nvSpPr>
          <p:cNvPr id="11" name="Content Placeholder 10">
            <a:extLst>
              <a:ext uri="{FF2B5EF4-FFF2-40B4-BE49-F238E27FC236}">
                <a16:creationId xmlns:a16="http://schemas.microsoft.com/office/drawing/2014/main" id="{8CECD7E3-BC02-4BCD-A7A7-7AEC75B2AD9F}"/>
              </a:ext>
            </a:extLst>
          </p:cNvPr>
          <p:cNvSpPr>
            <a:spLocks noGrp="1"/>
          </p:cNvSpPr>
          <p:nvPr>
            <p:ph sz="half" idx="2"/>
          </p:nvPr>
        </p:nvSpPr>
        <p:spPr/>
        <p:txBody>
          <a:bodyPr>
            <a:normAutofit/>
          </a:bodyPr>
          <a:lstStyle/>
          <a:p>
            <a:pPr>
              <a:buFont typeface="Wingdings" panose="05000000000000000000" pitchFamily="2" charset="2"/>
              <a:buChar char="Ø"/>
            </a:pPr>
            <a:r>
              <a:rPr lang="en-US" sz="1800" dirty="0">
                <a:latin typeface="Arial" panose="020B0604020202020204" pitchFamily="34" charset="0"/>
                <a:cs typeface="Arial" panose="020B0604020202020204" pitchFamily="34" charset="0"/>
              </a:rPr>
              <a:t>Cloud-based application system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Increases efficiency </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Provides better-quality data visibility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Reduces cost by eliminating IT staff</a:t>
            </a:r>
          </a:p>
        </p:txBody>
      </p:sp>
    </p:spTree>
    <p:extLst>
      <p:ext uri="{BB962C8B-B14F-4D97-AF65-F5344CB8AC3E}">
        <p14:creationId xmlns:p14="http://schemas.microsoft.com/office/powerpoint/2010/main" val="2303042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08E7A6F0-5CD3-481E-B0F2-E7F99FE675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1">
            <a:extLst>
              <a:ext uri="{FF2B5EF4-FFF2-40B4-BE49-F238E27FC236}">
                <a16:creationId xmlns:a16="http://schemas.microsoft.com/office/drawing/2014/main" id="{511290DF-4975-4FCD-8B8D-BBC86B836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DF2687BC-E5DC-4B36-A8AC-47BF82F1F658}"/>
              </a:ext>
            </a:extLst>
          </p:cNvPr>
          <p:cNvSpPr>
            <a:spLocks noGrp="1"/>
          </p:cNvSpPr>
          <p:nvPr>
            <p:ph type="title"/>
          </p:nvPr>
        </p:nvSpPr>
        <p:spPr>
          <a:xfrm>
            <a:off x="1451581" y="1138228"/>
            <a:ext cx="3202716" cy="3858767"/>
          </a:xfrm>
        </p:spPr>
        <p:txBody>
          <a:bodyPr anchor="ctr">
            <a:normAutofit/>
          </a:bodyPr>
          <a:lstStyle/>
          <a:p>
            <a:pPr algn="ctr"/>
            <a:r>
              <a:rPr lang="en-US" sz="2400" b="1" u="sng" dirty="0">
                <a:latin typeface="Arial" panose="020B0604020202020204" pitchFamily="34" charset="0"/>
                <a:cs typeface="Arial" panose="020B0604020202020204" pitchFamily="34" charset="0"/>
              </a:rPr>
              <a:t>Bell and  Company </a:t>
            </a:r>
            <a:br>
              <a:rPr lang="en-US" sz="3600" dirty="0"/>
            </a:br>
            <a:r>
              <a:rPr lang="en-US" sz="3600" i="1" dirty="0">
                <a:latin typeface="Arial" panose="020B0604020202020204" pitchFamily="34" charset="0"/>
                <a:cs typeface="Arial" panose="020B0604020202020204" pitchFamily="34" charset="0"/>
              </a:rPr>
              <a:t>Overview</a:t>
            </a:r>
          </a:p>
        </p:txBody>
      </p:sp>
      <p:grpSp>
        <p:nvGrpSpPr>
          <p:cNvPr id="21" name="Group 13">
            <a:extLst>
              <a:ext uri="{FF2B5EF4-FFF2-40B4-BE49-F238E27FC236}">
                <a16:creationId xmlns:a16="http://schemas.microsoft.com/office/drawing/2014/main" id="{357CA18A-A333-4DCB-842B-76827D2ECB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00021" y="638300"/>
            <a:ext cx="6409605" cy="4858625"/>
            <a:chOff x="7807230" y="2012810"/>
            <a:chExt cx="3251252" cy="3459865"/>
          </a:xfrm>
        </p:grpSpPr>
        <p:sp>
          <p:nvSpPr>
            <p:cNvPr id="15" name="Rectangle 14">
              <a:extLst>
                <a:ext uri="{FF2B5EF4-FFF2-40B4-BE49-F238E27FC236}">
                  <a16:creationId xmlns:a16="http://schemas.microsoft.com/office/drawing/2014/main" id="{6E785FC3-CE7B-46F8-8C7A-EBBF001ED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5069D9A-30C7-4159-880C-DD2BDC510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8" name="Rectangle 17">
            <a:extLst>
              <a:ext uri="{FF2B5EF4-FFF2-40B4-BE49-F238E27FC236}">
                <a16:creationId xmlns:a16="http://schemas.microsoft.com/office/drawing/2014/main" id="{D9FE1511-6E1B-4F0E-8FF0-958527181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AC2BC03E-FA00-4AF5-A277-45A145E663ED}"/>
              </a:ext>
            </a:extLst>
          </p:cNvPr>
          <p:cNvSpPr>
            <a:spLocks noGrp="1"/>
          </p:cNvSpPr>
          <p:nvPr>
            <p:ph idx="1"/>
          </p:nvPr>
        </p:nvSpPr>
        <p:spPr>
          <a:xfrm>
            <a:off x="5584483" y="1138228"/>
            <a:ext cx="5440680" cy="3858768"/>
          </a:xfrm>
        </p:spPr>
        <p:txBody>
          <a:bodyPr anchor="ctr">
            <a:normAutofit/>
          </a:bodyPr>
          <a:lstStyle/>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Is an Industrial and Marine Supply Distributer </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Located in Mobile, Alabama</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Upgraded from ink and paper accounting to ERP</a:t>
            </a:r>
          </a:p>
          <a:p>
            <a:pPr>
              <a:lnSpc>
                <a:spcPct val="200000"/>
              </a:lnSpc>
              <a:buFont typeface="Wingdings" panose="05000000000000000000" pitchFamily="2" charset="2"/>
              <a:buChar char="Ø"/>
            </a:pPr>
            <a:r>
              <a:rPr lang="en-US" sz="1800" dirty="0">
                <a:solidFill>
                  <a:srgbClr val="000000"/>
                </a:solidFill>
                <a:latin typeface="Arial" panose="020B0604020202020204" pitchFamily="34" charset="0"/>
                <a:cs typeface="Arial" panose="020B0604020202020204" pitchFamily="34" charset="0"/>
              </a:rPr>
              <a:t>Increase in quality of customer service</a:t>
            </a:r>
          </a:p>
          <a:p>
            <a:pPr>
              <a:lnSpc>
                <a:spcPct val="200000"/>
              </a:lnSpc>
              <a:buFont typeface="Wingdings" panose="05000000000000000000" pitchFamily="2" charset="2"/>
              <a:buChar char="Ø"/>
            </a:pPr>
            <a:endParaRPr lang="en-US" sz="1800" dirty="0">
              <a:solidFill>
                <a:srgbClr val="000000"/>
              </a:solidFill>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id="{05C73161-1E4E-4E6A-91B2-E885CF8FFB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B1E64CB6-C7F2-46FF-AA99-58C79697295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BE32449E-0EB0-498A-90FF-F60A0B3FBA09}"/>
              </a:ext>
            </a:extLst>
          </p:cNvPr>
          <p:cNvPicPr>
            <a:picLocks noChangeAspect="1"/>
          </p:cNvPicPr>
          <p:nvPr/>
        </p:nvPicPr>
        <p:blipFill rotWithShape="1">
          <a:blip r:embed="rId4">
            <a:extLst>
              <a:ext uri="{28A0092B-C50C-407E-A947-70E740481C1C}">
                <a14:useLocalDpi xmlns:a14="http://schemas.microsoft.com/office/drawing/2010/main" val="0"/>
              </a:ext>
            </a:extLst>
          </a:blip>
          <a:srcRect l="12596" t="9072" r="80288" b="83767"/>
          <a:stretch/>
        </p:blipFill>
        <p:spPr>
          <a:xfrm>
            <a:off x="1286989" y="1037772"/>
            <a:ext cx="3217920" cy="917568"/>
          </a:xfrm>
          <a:prstGeom prst="rect">
            <a:avLst/>
          </a:prstGeom>
        </p:spPr>
      </p:pic>
    </p:spTree>
    <p:extLst>
      <p:ext uri="{BB962C8B-B14F-4D97-AF65-F5344CB8AC3E}">
        <p14:creationId xmlns:p14="http://schemas.microsoft.com/office/powerpoint/2010/main" val="19640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3" name="Rectangle 27">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29">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D4BC08B6-4EA5-4709-8E16-361AE51ED02B}"/>
              </a:ext>
            </a:extLst>
          </p:cNvPr>
          <p:cNvSpPr>
            <a:spLocks noGrp="1"/>
          </p:cNvSpPr>
          <p:nvPr>
            <p:ph type="title"/>
          </p:nvPr>
        </p:nvSpPr>
        <p:spPr>
          <a:xfrm>
            <a:off x="1121028" y="948706"/>
            <a:ext cx="4507707" cy="1049235"/>
          </a:xfrm>
        </p:spPr>
        <p:txBody>
          <a:bodyPr>
            <a:normAutofit/>
          </a:bodyPr>
          <a:lstStyle/>
          <a:p>
            <a:r>
              <a:rPr lang="en-US" b="1" dirty="0">
                <a:latin typeface="Arial" panose="020B0604020202020204" pitchFamily="34" charset="0"/>
                <a:cs typeface="Arial" panose="020B0604020202020204" pitchFamily="34" charset="0"/>
              </a:rPr>
              <a:t>Bell and Company</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Issues</a:t>
            </a:r>
          </a:p>
        </p:txBody>
      </p:sp>
      <p:pic>
        <p:nvPicPr>
          <p:cNvPr id="32" name="Picture 31">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8" name="Content Placeholder 7">
            <a:extLst>
              <a:ext uri="{FF2B5EF4-FFF2-40B4-BE49-F238E27FC236}">
                <a16:creationId xmlns:a16="http://schemas.microsoft.com/office/drawing/2014/main" id="{D35BEC74-3887-4A12-B9A7-56FB80E36D09}"/>
              </a:ext>
            </a:extLst>
          </p:cNvPr>
          <p:cNvSpPr>
            <a:spLocks noGrp="1"/>
          </p:cNvSpPr>
          <p:nvPr>
            <p:ph idx="1"/>
          </p:nvPr>
        </p:nvSpPr>
        <p:spPr>
          <a:xfrm>
            <a:off x="1121030" y="2167151"/>
            <a:ext cx="4670170" cy="2692910"/>
          </a:xfrm>
        </p:spPr>
        <p:txBody>
          <a:bodyPr>
            <a:normAutofit/>
          </a:bodyPr>
          <a:lstStyle/>
          <a:p>
            <a:r>
              <a:rPr lang="en-US" sz="1800" dirty="0">
                <a:latin typeface="Arial" panose="020B0604020202020204" pitchFamily="34" charset="0"/>
                <a:cs typeface="Arial" panose="020B0604020202020204" pitchFamily="34" charset="0"/>
              </a:rPr>
              <a:t>Automated customer service was desired</a:t>
            </a:r>
          </a:p>
          <a:p>
            <a:r>
              <a:rPr lang="en-US" sz="1800" dirty="0">
                <a:latin typeface="Arial" panose="020B0604020202020204" pitchFamily="34" charset="0"/>
                <a:cs typeface="Arial" panose="020B0604020202020204" pitchFamily="34" charset="0"/>
              </a:rPr>
              <a:t>Outdated accounting technology</a:t>
            </a:r>
          </a:p>
          <a:p>
            <a:r>
              <a:rPr lang="en-US" sz="1800" dirty="0">
                <a:latin typeface="Arial" panose="020B0604020202020204" pitchFamily="34" charset="0"/>
                <a:cs typeface="Arial" panose="020B0604020202020204" pitchFamily="34" charset="0"/>
              </a:rPr>
              <a:t>Unreliable business processes</a:t>
            </a:r>
          </a:p>
          <a:p>
            <a:r>
              <a:rPr lang="en-US" sz="1800" dirty="0">
                <a:latin typeface="Arial" panose="020B0604020202020204" pitchFamily="34" charset="0"/>
                <a:cs typeface="Arial" panose="020B0604020202020204" pitchFamily="34" charset="0"/>
              </a:rPr>
              <a:t>Integration of third-party systems wanted</a:t>
            </a:r>
          </a:p>
          <a:p>
            <a:r>
              <a:rPr lang="en-US" sz="1800" dirty="0">
                <a:latin typeface="Arial" panose="020B0604020202020204" pitchFamily="34" charset="0"/>
                <a:cs typeface="Arial" panose="020B0604020202020204" pitchFamily="34" charset="0"/>
              </a:rPr>
              <a:t>More user-friendly interfaces wanted</a:t>
            </a:r>
          </a:p>
        </p:txBody>
      </p:sp>
      <p:pic>
        <p:nvPicPr>
          <p:cNvPr id="25" name="Graphic 24" descr="A close up of a sign&#10;&#10;Description generated with very high confidence">
            <a:extLst>
              <a:ext uri="{FF2B5EF4-FFF2-40B4-BE49-F238E27FC236}">
                <a16:creationId xmlns:a16="http://schemas.microsoft.com/office/drawing/2014/main" id="{769C2573-3E2B-43B0-B51F-24F6DA104124}"/>
              </a:ext>
            </a:extLst>
          </p:cNvPr>
          <p:cNvPicPr>
            <a:picLocks noChangeAspect="1"/>
          </p:cNvPicPr>
          <p:nvPr/>
        </p:nvPicPr>
        <p:blipFill rotWithShape="1">
          <a:blip r:embed="rId4">
            <a:extLst>
              <a:ext uri="{28A0092B-C50C-407E-A947-70E740481C1C}">
                <a14:useLocalDpi xmlns:a14="http://schemas.microsoft.com/office/drawing/2010/main" val="0"/>
              </a:ext>
            </a:extLst>
          </a:blip>
          <a:srcRect l="302" t="-5282" r="-302" b="5282"/>
          <a:stretch/>
        </p:blipFill>
        <p:spPr>
          <a:xfrm>
            <a:off x="6258319" y="1055465"/>
            <a:ext cx="4503066" cy="4176592"/>
          </a:xfrm>
          <a:prstGeom prst="rect">
            <a:avLst/>
          </a:prstGeom>
        </p:spPr>
      </p:pic>
      <p:pic>
        <p:nvPicPr>
          <p:cNvPr id="34" name="Picture 33">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36" name="Straight Connector 35">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843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C8E7D4-5E26-4086-95E5-C81042B23049}"/>
              </a:ext>
            </a:extLst>
          </p:cNvPr>
          <p:cNvSpPr>
            <a:spLocks noGrp="1"/>
          </p:cNvSpPr>
          <p:nvPr>
            <p:ph type="title"/>
          </p:nvPr>
        </p:nvSpPr>
        <p:spPr>
          <a:xfrm>
            <a:off x="1124291" y="952578"/>
            <a:ext cx="3275013" cy="1382659"/>
          </a:xfrm>
        </p:spPr>
        <p:txBody>
          <a:bodyPr>
            <a:normAutofit/>
          </a:bodyPr>
          <a:lstStyle/>
          <a:p>
            <a:r>
              <a:rPr lang="en-US" sz="4400" b="1" dirty="0">
                <a:latin typeface="Arial" panose="020B0604020202020204" pitchFamily="34" charset="0"/>
                <a:cs typeface="Arial" panose="020B0604020202020204" pitchFamily="34" charset="0"/>
              </a:rPr>
              <a:t>Bell and Company </a:t>
            </a:r>
          </a:p>
        </p:txBody>
      </p:sp>
      <p:sp>
        <p:nvSpPr>
          <p:cNvPr id="5" name="Content Placeholder 4">
            <a:extLst>
              <a:ext uri="{FF2B5EF4-FFF2-40B4-BE49-F238E27FC236}">
                <a16:creationId xmlns:a16="http://schemas.microsoft.com/office/drawing/2014/main" id="{E49AE50D-DC77-4E17-ABEB-D0014B7DEF99}"/>
              </a:ext>
            </a:extLst>
          </p:cNvPr>
          <p:cNvSpPr>
            <a:spLocks noGrp="1"/>
          </p:cNvSpPr>
          <p:nvPr>
            <p:ph idx="1"/>
          </p:nvPr>
        </p:nvSpPr>
        <p:spPr>
          <a:xfrm>
            <a:off x="4723334" y="952579"/>
            <a:ext cx="6012470" cy="4501094"/>
          </a:xfrm>
        </p:spPr>
        <p:txBody>
          <a:bodyPr>
            <a:normAutofit/>
          </a:bodyPr>
          <a:lstStyle/>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Enabled a more modern accounting system</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customer service</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Improved employees' productivity</a:t>
            </a:r>
          </a:p>
          <a:p>
            <a:pPr>
              <a:lnSpc>
                <a:spcPct val="200000"/>
              </a:lnSpc>
              <a:buFont typeface="Wingdings" panose="05000000000000000000" pitchFamily="2" charset="2"/>
              <a:buChar char="Ø"/>
            </a:pPr>
            <a:r>
              <a:rPr lang="en-US" sz="1800" dirty="0">
                <a:latin typeface="Arial" panose="020B0604020202020204" pitchFamily="34" charset="0"/>
                <a:cs typeface="Arial" panose="020B0604020202020204" pitchFamily="34" charset="0"/>
              </a:rPr>
              <a:t>Integrated many functional systems</a:t>
            </a:r>
          </a:p>
          <a:p>
            <a:pPr marL="0" indent="0">
              <a:lnSpc>
                <a:spcPct val="200000"/>
              </a:lnSpc>
              <a:buNone/>
            </a:pPr>
            <a:endParaRPr lang="en-US" sz="1800" dirty="0">
              <a:latin typeface="Arial" panose="020B0604020202020204" pitchFamily="34" charset="0"/>
              <a:cs typeface="Arial" panose="020B0604020202020204" pitchFamily="34" charset="0"/>
            </a:endParaRPr>
          </a:p>
          <a:p>
            <a:pPr>
              <a:lnSpc>
                <a:spcPct val="200000"/>
              </a:lnSpc>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B5407AE-70D8-4E08-8118-13CFA343634B}"/>
              </a:ext>
            </a:extLst>
          </p:cNvPr>
          <p:cNvSpPr>
            <a:spLocks noGrp="1"/>
          </p:cNvSpPr>
          <p:nvPr>
            <p:ph type="body" sz="half" idx="2"/>
          </p:nvPr>
        </p:nvSpPr>
        <p:spPr>
          <a:xfrm>
            <a:off x="1124290" y="2343846"/>
            <a:ext cx="3275013" cy="2178918"/>
          </a:xfrm>
        </p:spPr>
        <p:txBody>
          <a:bodyPr>
            <a:normAutofit/>
          </a:bodyPr>
          <a:lstStyle/>
          <a:p>
            <a:pPr algn="ctr"/>
            <a:r>
              <a:rPr lang="en-US" sz="2400" i="1" dirty="0">
                <a:latin typeface="Arial" panose="020B0604020202020204" pitchFamily="34" charset="0"/>
                <a:cs typeface="Arial" panose="020B0604020202020204" pitchFamily="34" charset="0"/>
              </a:rPr>
              <a:t>ERP Success Factors</a:t>
            </a:r>
          </a:p>
        </p:txBody>
      </p:sp>
    </p:spTree>
    <p:extLst>
      <p:ext uri="{BB962C8B-B14F-4D97-AF65-F5344CB8AC3E}">
        <p14:creationId xmlns:p14="http://schemas.microsoft.com/office/powerpoint/2010/main" val="138342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3" name="Picture 37">
            <a:extLst>
              <a:ext uri="{FF2B5EF4-FFF2-40B4-BE49-F238E27FC236}">
                <a16:creationId xmlns:a16="http://schemas.microsoft.com/office/drawing/2014/main" id="{F28373B5-F4E4-4102-9D27-E17631B4C7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sp>
        <p:nvSpPr>
          <p:cNvPr id="55" name="Rectangle 39">
            <a:extLst>
              <a:ext uri="{FF2B5EF4-FFF2-40B4-BE49-F238E27FC236}">
                <a16:creationId xmlns:a16="http://schemas.microsoft.com/office/drawing/2014/main" id="{F23306E6-5D0B-439F-BB88-7F1CEA89B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7" name="Straight Connector 41">
            <a:extLst>
              <a:ext uri="{FF2B5EF4-FFF2-40B4-BE49-F238E27FC236}">
                <a16:creationId xmlns:a16="http://schemas.microsoft.com/office/drawing/2014/main" id="{23D9016E-713D-40ED-A242-4F407E9053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9" name="Picture 43">
            <a:extLst>
              <a:ext uri="{FF2B5EF4-FFF2-40B4-BE49-F238E27FC236}">
                <a16:creationId xmlns:a16="http://schemas.microsoft.com/office/drawing/2014/main" id="{FF1DEE04-57A9-4F64-958D-D1D4941EF5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115" r="15828" b="36435"/>
          <a:stretch/>
        </p:blipFill>
        <p:spPr>
          <a:xfrm>
            <a:off x="1125460" y="643464"/>
            <a:ext cx="9610344" cy="155448"/>
          </a:xfrm>
          <a:prstGeom prst="rect">
            <a:avLst/>
          </a:prstGeom>
          <a:noFill/>
          <a:ln>
            <a:noFill/>
          </a:ln>
        </p:spPr>
      </p:pic>
      <p:sp useBgFill="1">
        <p:nvSpPr>
          <p:cNvPr id="60" name="Rectangle 45">
            <a:extLst>
              <a:ext uri="{FF2B5EF4-FFF2-40B4-BE49-F238E27FC236}">
                <a16:creationId xmlns:a16="http://schemas.microsoft.com/office/drawing/2014/main" id="{08E7A6F0-5CD3-481E-B0F2-E7F99FE675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47">
            <a:extLst>
              <a:ext uri="{FF2B5EF4-FFF2-40B4-BE49-F238E27FC236}">
                <a16:creationId xmlns:a16="http://schemas.microsoft.com/office/drawing/2014/main" id="{511290DF-4975-4FCD-8B8D-BBC86B836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5" name="Title 4">
            <a:extLst>
              <a:ext uri="{FF2B5EF4-FFF2-40B4-BE49-F238E27FC236}">
                <a16:creationId xmlns:a16="http://schemas.microsoft.com/office/drawing/2014/main" id="{508D6B42-755B-4946-8B6F-8435316A3863}"/>
              </a:ext>
            </a:extLst>
          </p:cNvPr>
          <p:cNvSpPr>
            <a:spLocks noGrp="1"/>
          </p:cNvSpPr>
          <p:nvPr>
            <p:ph type="title"/>
          </p:nvPr>
        </p:nvSpPr>
        <p:spPr>
          <a:xfrm>
            <a:off x="1451581" y="1138228"/>
            <a:ext cx="3202716" cy="3858767"/>
          </a:xfrm>
        </p:spPr>
        <p:txBody>
          <a:bodyPr vert="horz" lIns="91440" tIns="45720" rIns="91440" bIns="45720" rtlCol="0" anchor="ctr">
            <a:normAutofit/>
          </a:bodyPr>
          <a:lstStyle/>
          <a:p>
            <a:r>
              <a:rPr lang="en-US" sz="3600" b="1" dirty="0"/>
              <a:t>Bell and Company</a:t>
            </a:r>
            <a:br>
              <a:rPr lang="en-US" sz="3600" dirty="0"/>
            </a:br>
            <a:r>
              <a:rPr lang="en-US" sz="3600" dirty="0"/>
              <a:t>    </a:t>
            </a:r>
            <a:r>
              <a:rPr lang="en-US" sz="3600" i="1" dirty="0"/>
              <a:t>Lessons </a:t>
            </a:r>
            <a:br>
              <a:rPr lang="en-US" sz="3600" i="1" dirty="0"/>
            </a:br>
            <a:r>
              <a:rPr lang="en-US" sz="3600" i="1" dirty="0"/>
              <a:t>	Learned</a:t>
            </a:r>
          </a:p>
        </p:txBody>
      </p:sp>
      <p:grpSp>
        <p:nvGrpSpPr>
          <p:cNvPr id="62" name="Group 49">
            <a:extLst>
              <a:ext uri="{FF2B5EF4-FFF2-40B4-BE49-F238E27FC236}">
                <a16:creationId xmlns:a16="http://schemas.microsoft.com/office/drawing/2014/main" id="{357CA18A-A333-4DCB-842B-76827D2ECB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00021" y="638300"/>
            <a:ext cx="6409605" cy="4858625"/>
            <a:chOff x="7807230" y="2012810"/>
            <a:chExt cx="3251252" cy="3459865"/>
          </a:xfrm>
        </p:grpSpPr>
        <p:sp>
          <p:nvSpPr>
            <p:cNvPr id="51" name="Rectangle 50">
              <a:extLst>
                <a:ext uri="{FF2B5EF4-FFF2-40B4-BE49-F238E27FC236}">
                  <a16:creationId xmlns:a16="http://schemas.microsoft.com/office/drawing/2014/main" id="{6E785FC3-CE7B-46F8-8C7A-EBBF001EDB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75069D9A-30C7-4159-880C-DD2BDC5100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54" name="Rectangle 53">
            <a:extLst>
              <a:ext uri="{FF2B5EF4-FFF2-40B4-BE49-F238E27FC236}">
                <a16:creationId xmlns:a16="http://schemas.microsoft.com/office/drawing/2014/main" id="{D9FE1511-6E1B-4F0E-8FF0-958527181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9891" y="973636"/>
            <a:ext cx="5769864" cy="4187952"/>
          </a:xfrm>
          <a:prstGeom prst="rect">
            <a:avLst/>
          </a:prstGeom>
          <a:solidFill>
            <a:srgbClr val="FFFFFF"/>
          </a:solidFill>
          <a:ln w="6350">
            <a:solidFill>
              <a:srgbClr val="DFD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7">
            <a:extLst>
              <a:ext uri="{FF2B5EF4-FFF2-40B4-BE49-F238E27FC236}">
                <a16:creationId xmlns:a16="http://schemas.microsoft.com/office/drawing/2014/main" id="{6E37EEF5-F536-485A-8AE2-57033843D535}"/>
              </a:ext>
            </a:extLst>
          </p:cNvPr>
          <p:cNvSpPr>
            <a:spLocks noGrp="1"/>
          </p:cNvSpPr>
          <p:nvPr>
            <p:ph type="body" sz="half" idx="2"/>
          </p:nvPr>
        </p:nvSpPr>
        <p:spPr>
          <a:xfrm>
            <a:off x="5584483" y="1138228"/>
            <a:ext cx="5440680" cy="3858768"/>
          </a:xfrm>
        </p:spPr>
        <p:txBody>
          <a:bodyPr vert="horz" lIns="91440" tIns="45720" rIns="91440" bIns="45720" rtlCol="0" anchor="ctr">
            <a:normAutofit/>
          </a:bodyPr>
          <a:lstStyle/>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Upgrading systems is vitally important</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No IT staff were needed</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The solution was low cost</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Increased productivity</a:t>
            </a:r>
          </a:p>
          <a:p>
            <a:pPr indent="-228600">
              <a:buFont typeface="Arial" panose="020B0604020202020204" pitchFamily="34" charset="0"/>
              <a:buChar char="•"/>
            </a:pPr>
            <a:r>
              <a:rPr lang="en-US" dirty="0">
                <a:solidFill>
                  <a:srgbClr val="000000"/>
                </a:solidFill>
                <a:latin typeface="Arial" panose="020B0604020202020204" pitchFamily="34" charset="0"/>
                <a:cs typeface="Arial" panose="020B0604020202020204" pitchFamily="34" charset="0"/>
              </a:rPr>
              <a:t>ERP improved upon customer service issues</a:t>
            </a:r>
          </a:p>
        </p:txBody>
      </p:sp>
      <p:cxnSp>
        <p:nvCxnSpPr>
          <p:cNvPr id="56" name="Straight Connector 55">
            <a:extLst>
              <a:ext uri="{FF2B5EF4-FFF2-40B4-BE49-F238E27FC236}">
                <a16:creationId xmlns:a16="http://schemas.microsoft.com/office/drawing/2014/main" id="{05C73161-1E4E-4E6A-91B2-E885CF8FFB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58" name="Picture 57">
            <a:extLst>
              <a:ext uri="{FF2B5EF4-FFF2-40B4-BE49-F238E27FC236}">
                <a16:creationId xmlns:a16="http://schemas.microsoft.com/office/drawing/2014/main" id="{B1E64CB6-C7F2-46FF-AA99-58C79697295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a:xfrm>
            <a:off x="0" y="6130094"/>
            <a:ext cx="12192000" cy="742950"/>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F018388C-989E-41FC-923D-23AEAB47094E}"/>
              </a:ext>
            </a:extLst>
          </p:cNvPr>
          <p:cNvPicPr>
            <a:picLocks noChangeAspect="1"/>
          </p:cNvPicPr>
          <p:nvPr/>
        </p:nvPicPr>
        <p:blipFill rotWithShape="1">
          <a:blip r:embed="rId5">
            <a:extLst>
              <a:ext uri="{28A0092B-C50C-407E-A947-70E740481C1C}">
                <a14:useLocalDpi xmlns:a14="http://schemas.microsoft.com/office/drawing/2010/main" val="0"/>
              </a:ext>
            </a:extLst>
          </a:blip>
          <a:srcRect l="12596" t="9072" r="80288" b="83767"/>
          <a:stretch/>
        </p:blipFill>
        <p:spPr>
          <a:xfrm>
            <a:off x="941052" y="899527"/>
            <a:ext cx="3217920" cy="917568"/>
          </a:xfrm>
          <a:prstGeom prst="rect">
            <a:avLst/>
          </a:prstGeom>
        </p:spPr>
      </p:pic>
    </p:spTree>
    <p:extLst>
      <p:ext uri="{BB962C8B-B14F-4D97-AF65-F5344CB8AC3E}">
        <p14:creationId xmlns:p14="http://schemas.microsoft.com/office/powerpoint/2010/main" val="346300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lumMod val="108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C014BF94-4DFC-4A65-99BF-76277891E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3">
            <a:extLst>
              <a:ext uri="{FF2B5EF4-FFF2-40B4-BE49-F238E27FC236}">
                <a16:creationId xmlns:a16="http://schemas.microsoft.com/office/drawing/2014/main" id="{B255C7B1-10DA-4D61-B560-5E1F081B3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769"/>
            <a:ext cx="12192000" cy="5647024"/>
          </a:xfrm>
          <a:prstGeom prst="rect">
            <a:avLst/>
          </a:prstGeom>
          <a:gradFill flip="none" rotWithShape="1">
            <a:gsLst>
              <a:gs pos="0">
                <a:schemeClr val="bg2">
                  <a:alpha val="0"/>
                  <a:lumMod val="100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38D9A6CC-95EE-4306-A89D-C599D4C0B43F}"/>
              </a:ext>
            </a:extLst>
          </p:cNvPr>
          <p:cNvSpPr>
            <a:spLocks noGrp="1"/>
          </p:cNvSpPr>
          <p:nvPr>
            <p:ph type="title"/>
          </p:nvPr>
        </p:nvSpPr>
        <p:spPr>
          <a:xfrm>
            <a:off x="1121028" y="948706"/>
            <a:ext cx="4507707" cy="1049235"/>
          </a:xfrm>
        </p:spPr>
        <p:txBody>
          <a:bodyPr>
            <a:normAutofit/>
          </a:bodyPr>
          <a:lstStyle/>
          <a:p>
            <a:r>
              <a:rPr lang="en-US" b="1"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Overview</a:t>
            </a:r>
          </a:p>
        </p:txBody>
      </p:sp>
      <p:pic>
        <p:nvPicPr>
          <p:cNvPr id="19" name="Picture 15">
            <a:extLst>
              <a:ext uri="{FF2B5EF4-FFF2-40B4-BE49-F238E27FC236}">
                <a16:creationId xmlns:a16="http://schemas.microsoft.com/office/drawing/2014/main" id="{88C29B8B-A62C-43CE-92FF-12EAA1D01B5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duotone>
              <a:schemeClr val="accent1">
                <a:shade val="45000"/>
                <a:satMod val="135000"/>
              </a:schemeClr>
              <a:prstClr val="white"/>
            </a:duotone>
            <a:extLst>
              <a:ext uri="{28A0092B-C50C-407E-A947-70E740481C1C}">
                <a14:useLocalDpi xmlns:a14="http://schemas.microsoft.com/office/drawing/2010/main" val="0"/>
              </a:ext>
            </a:extLst>
          </a:blip>
          <a:srcRect l="-116" t="474" r="60419" b="36564"/>
          <a:stretch/>
        </p:blipFill>
        <p:spPr>
          <a:xfrm>
            <a:off x="1125460" y="643464"/>
            <a:ext cx="4526280" cy="155448"/>
          </a:xfrm>
          <a:prstGeom prst="rect">
            <a:avLst/>
          </a:prstGeom>
          <a:noFill/>
          <a:ln>
            <a:noFill/>
          </a:ln>
        </p:spPr>
      </p:pic>
      <p:sp>
        <p:nvSpPr>
          <p:cNvPr id="5" name="Content Placeholder 4">
            <a:extLst>
              <a:ext uri="{FF2B5EF4-FFF2-40B4-BE49-F238E27FC236}">
                <a16:creationId xmlns:a16="http://schemas.microsoft.com/office/drawing/2014/main" id="{4F0F5D4F-7F0E-4667-BA5B-05E34BE84F8B}"/>
              </a:ext>
            </a:extLst>
          </p:cNvPr>
          <p:cNvSpPr>
            <a:spLocks noGrp="1"/>
          </p:cNvSpPr>
          <p:nvPr>
            <p:ph idx="1"/>
          </p:nvPr>
        </p:nvSpPr>
        <p:spPr>
          <a:xfrm>
            <a:off x="1121030" y="2167151"/>
            <a:ext cx="4503066" cy="3299194"/>
          </a:xfrm>
        </p:spPr>
        <p:txBody>
          <a:bodyPr>
            <a:normAutofit fontScale="92500" lnSpcReduction="20000"/>
          </a:bodyPr>
          <a:lstStyle/>
          <a:p>
            <a:pPr>
              <a:buFont typeface="Wingdings" panose="05000000000000000000" pitchFamily="2" charset="2"/>
              <a:buChar char="Ø"/>
            </a:pPr>
            <a:r>
              <a:rPr lang="en-US" sz="1800" dirty="0">
                <a:latin typeface="Arial" charset="0"/>
                <a:ea typeface="Arial" charset="0"/>
                <a:cs typeface="Arial" charset="0"/>
              </a:rPr>
              <a:t>Established in 1904</a:t>
            </a:r>
          </a:p>
          <a:p>
            <a:endParaRPr lang="en-US" sz="1800" dirty="0">
              <a:latin typeface="Arial" charset="0"/>
              <a:ea typeface="Arial" charset="0"/>
              <a:cs typeface="Arial" charset="0"/>
            </a:endParaRPr>
          </a:p>
          <a:p>
            <a:pPr>
              <a:buFont typeface="Wingdings" panose="05000000000000000000" pitchFamily="2" charset="2"/>
              <a:buChar char="Ø"/>
            </a:pPr>
            <a:r>
              <a:rPr lang="en-US" sz="1800" dirty="0">
                <a:latin typeface="Arial" charset="0"/>
                <a:ea typeface="Arial" charset="0"/>
                <a:cs typeface="Arial" charset="0"/>
              </a:rPr>
              <a:t>Worldwide Presence (Operates in 50 countries) </a:t>
            </a:r>
          </a:p>
          <a:p>
            <a:endParaRPr lang="en-US" sz="1800" dirty="0">
              <a:latin typeface="Arial" charset="0"/>
              <a:ea typeface="Arial" charset="0"/>
              <a:cs typeface="Arial" charset="0"/>
            </a:endParaRPr>
          </a:p>
          <a:p>
            <a:pPr>
              <a:buFont typeface="Wingdings" panose="05000000000000000000" pitchFamily="2" charset="2"/>
              <a:buChar char="Ø"/>
            </a:pPr>
            <a:r>
              <a:rPr lang="en-US" sz="1800" dirty="0">
                <a:latin typeface="Arial" charset="0"/>
                <a:ea typeface="Arial" charset="0"/>
                <a:cs typeface="Arial" charset="0"/>
              </a:rPr>
              <a:t>New acquisitions lead to dramatic increase in size </a:t>
            </a:r>
          </a:p>
          <a:p>
            <a:endParaRPr lang="en-US" sz="1800" dirty="0">
              <a:latin typeface="Arial" charset="0"/>
              <a:ea typeface="Arial" charset="0"/>
              <a:cs typeface="Arial" charset="0"/>
            </a:endParaRPr>
          </a:p>
          <a:p>
            <a:pPr>
              <a:buFont typeface="Wingdings" panose="05000000000000000000" pitchFamily="2" charset="2"/>
              <a:buChar char="Ø"/>
            </a:pPr>
            <a:r>
              <a:rPr lang="en-US" sz="1800" dirty="0">
                <a:latin typeface="Arial" charset="0"/>
                <a:ea typeface="Arial" charset="0"/>
                <a:cs typeface="Arial" charset="0"/>
              </a:rPr>
              <a:t>1500 systems, mostly internally developed</a:t>
            </a:r>
            <a:endParaRPr lang="en-US" sz="1800" dirty="0">
              <a:latin typeface="Arial" panose="020B0604020202020204" pitchFamily="34" charset="0"/>
              <a:ea typeface="Arial" charset="0"/>
              <a:cs typeface="Arial" panose="020B0604020202020204" pitchFamily="34" charset="0"/>
            </a:endParaRPr>
          </a:p>
          <a:p>
            <a:pPr marL="0" indent="0">
              <a:buNone/>
            </a:pPr>
            <a:endParaRPr lang="en-US" sz="1800" dirty="0">
              <a:latin typeface="Arial" charset="0"/>
              <a:ea typeface="Arial" charset="0"/>
              <a:cs typeface="Arial" charset="0"/>
            </a:endParaRPr>
          </a:p>
        </p:txBody>
      </p:sp>
      <p:pic>
        <p:nvPicPr>
          <p:cNvPr id="21" name="Graphic 8" descr="A drawing of a cartoon character&#10;&#10;Description generated with high confidence">
            <a:extLst>
              <a:ext uri="{FF2B5EF4-FFF2-40B4-BE49-F238E27FC236}">
                <a16:creationId xmlns:a16="http://schemas.microsoft.com/office/drawing/2014/main" id="{A983D396-7344-417C-81C0-4A2078EA4B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71488" y="805583"/>
            <a:ext cx="3806288" cy="4660762"/>
          </a:xfrm>
          <a:prstGeom prst="rect">
            <a:avLst/>
          </a:prstGeom>
        </p:spPr>
      </p:pic>
      <p:pic>
        <p:nvPicPr>
          <p:cNvPr id="23" name="Picture 17">
            <a:extLst>
              <a:ext uri="{FF2B5EF4-FFF2-40B4-BE49-F238E27FC236}">
                <a16:creationId xmlns:a16="http://schemas.microsoft.com/office/drawing/2014/main" id="{F873EA42-E9E9-4806-A9F6-1718BE38B72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1538" b="-1538"/>
          <a:stretch/>
        </p:blipFill>
        <p:spPr>
          <a:xfrm>
            <a:off x="0" y="6119336"/>
            <a:ext cx="12192000" cy="742950"/>
          </a:xfrm>
          <a:prstGeom prst="rect">
            <a:avLst/>
          </a:prstGeom>
        </p:spPr>
      </p:pic>
      <p:cxnSp>
        <p:nvCxnSpPr>
          <p:cNvPr id="24" name="Straight Connector 19">
            <a:extLst>
              <a:ext uri="{FF2B5EF4-FFF2-40B4-BE49-F238E27FC236}">
                <a16:creationId xmlns:a16="http://schemas.microsoft.com/office/drawing/2014/main" id="{A99D5523-0BC8-4D5A-871C-69C0725E73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1269"/>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3" name="Picture 2" descr="A close up of a sign&#10;&#10;Description automatically generated">
            <a:extLst>
              <a:ext uri="{FF2B5EF4-FFF2-40B4-BE49-F238E27FC236}">
                <a16:creationId xmlns:a16="http://schemas.microsoft.com/office/drawing/2014/main" id="{8059A453-670C-4580-AD86-CFB0DE72A8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34537" y="968122"/>
            <a:ext cx="1017203" cy="1652954"/>
          </a:xfrm>
          <a:prstGeom prst="rect">
            <a:avLst/>
          </a:prstGeom>
        </p:spPr>
      </p:pic>
    </p:spTree>
    <p:extLst>
      <p:ext uri="{BB962C8B-B14F-4D97-AF65-F5344CB8AC3E}">
        <p14:creationId xmlns:p14="http://schemas.microsoft.com/office/powerpoint/2010/main" val="401738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03C30-9A42-4BC6-BDE6-7F2D74CC4437}"/>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Issues </a:t>
            </a:r>
          </a:p>
        </p:txBody>
      </p:sp>
      <p:sp>
        <p:nvSpPr>
          <p:cNvPr id="3" name="Content Placeholder 2">
            <a:extLst>
              <a:ext uri="{FF2B5EF4-FFF2-40B4-BE49-F238E27FC236}">
                <a16:creationId xmlns:a16="http://schemas.microsoft.com/office/drawing/2014/main" id="{A906C669-1260-48C2-B614-D742811CC1C1}"/>
              </a:ext>
            </a:extLst>
          </p:cNvPr>
          <p:cNvSpPr>
            <a:spLocks noGrp="1"/>
          </p:cNvSpPr>
          <p:nvPr>
            <p:ph idx="1"/>
          </p:nvPr>
        </p:nvSpPr>
        <p:spPr/>
        <p:txBody>
          <a:bodyPr>
            <a:normAutofit fontScale="77500" lnSpcReduction="20000"/>
          </a:bodyPr>
          <a:lstStyle/>
          <a:p>
            <a:pPr lvl="0">
              <a:buFont typeface="Wingdings" panose="05000000000000000000" pitchFamily="2" charset="2"/>
              <a:buChar char="Ø"/>
            </a:pPr>
            <a:r>
              <a:rPr lang="en-US" dirty="0"/>
              <a:t>Plethora of fragmented systems in need of integration</a:t>
            </a:r>
          </a:p>
          <a:p>
            <a:pPr lvl="0">
              <a:buFont typeface="Wingdings" panose="05000000000000000000" pitchFamily="2" charset="2"/>
              <a:buChar char="Ø"/>
            </a:pPr>
            <a:r>
              <a:rPr lang="en-US" dirty="0"/>
              <a:t>Operation and upkeep of so many systems was expensive and difficult</a:t>
            </a:r>
          </a:p>
          <a:p>
            <a:pPr lvl="0">
              <a:buFont typeface="Wingdings" panose="05000000000000000000" pitchFamily="2" charset="2"/>
              <a:buChar char="Ø"/>
            </a:pPr>
            <a:r>
              <a:rPr lang="en-US" dirty="0"/>
              <a:t>Accuracy, accessibility, and consistency was a problem in legacy systems</a:t>
            </a:r>
          </a:p>
          <a:p>
            <a:pPr lvl="0">
              <a:buFont typeface="Wingdings" panose="05000000000000000000" pitchFamily="2" charset="2"/>
              <a:buChar char="Ø"/>
            </a:pPr>
            <a:r>
              <a:rPr lang="en-US" dirty="0"/>
              <a:t>Division of labor was deeply compartmentalized resulting in counterproductive isolation</a:t>
            </a:r>
          </a:p>
          <a:p>
            <a:pPr lvl="0">
              <a:buFont typeface="Wingdings" panose="05000000000000000000" pitchFamily="2" charset="2"/>
              <a:buChar char="Ø"/>
            </a:pPr>
            <a:r>
              <a:rPr lang="en-US" dirty="0"/>
              <a:t>Lack of communication between sites</a:t>
            </a:r>
          </a:p>
          <a:p>
            <a:pPr lvl="0">
              <a:buFont typeface="Wingdings" panose="05000000000000000000" pitchFamily="2" charset="2"/>
              <a:buChar char="Ø"/>
            </a:pPr>
            <a:r>
              <a:rPr lang="en-US" dirty="0"/>
              <a:t>Old systems caused stock problems, due to poor tracking of work in progress</a:t>
            </a:r>
          </a:p>
          <a:p>
            <a:pPr lvl="0">
              <a:buFont typeface="Wingdings" panose="05000000000000000000" pitchFamily="2" charset="2"/>
              <a:buChar char="Ø"/>
            </a:pPr>
            <a:r>
              <a:rPr lang="en-US" dirty="0"/>
              <a:t>Systems for finance and procurement had problematic interface between file formats</a:t>
            </a:r>
          </a:p>
          <a:p>
            <a:pPr lvl="0">
              <a:buFont typeface="Wingdings" panose="05000000000000000000" pitchFamily="2" charset="2"/>
              <a:buChar char="Ø"/>
            </a:pPr>
            <a:r>
              <a:rPr lang="en-US" dirty="0"/>
              <a:t>Legacy systems did not support company agility in a competitive and changing environment</a:t>
            </a:r>
          </a:p>
          <a:p>
            <a:pPr marL="0" lv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3718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37FA-812F-4E08-96E3-5D52002D614F}"/>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ERP </a:t>
            </a:r>
            <a:r>
              <a:rPr lang="en-US" i="1" dirty="0">
                <a:latin typeface="Arial" panose="020B0604020202020204" pitchFamily="34" charset="0"/>
                <a:cs typeface="Arial" panose="020B0604020202020204" pitchFamily="34" charset="0"/>
              </a:rPr>
              <a:t>Success Factors</a:t>
            </a:r>
          </a:p>
        </p:txBody>
      </p:sp>
      <p:sp>
        <p:nvSpPr>
          <p:cNvPr id="3" name="Content Placeholder 2">
            <a:extLst>
              <a:ext uri="{FF2B5EF4-FFF2-40B4-BE49-F238E27FC236}">
                <a16:creationId xmlns:a16="http://schemas.microsoft.com/office/drawing/2014/main" id="{BB47B9B2-AD84-432E-AB79-D22822DB65B2}"/>
              </a:ext>
            </a:extLst>
          </p:cNvPr>
          <p:cNvSpPr>
            <a:spLocks noGrp="1"/>
          </p:cNvSpPr>
          <p:nvPr>
            <p:ph idx="1"/>
          </p:nvPr>
        </p:nvSpPr>
        <p:spPr/>
        <p:txBody>
          <a:bodyPr>
            <a:normAutofit fontScale="85000" lnSpcReduction="20000"/>
          </a:bodyPr>
          <a:lstStyle/>
          <a:p>
            <a:pPr>
              <a:buFont typeface="Wingdings" panose="05000000000000000000" pitchFamily="2" charset="2"/>
              <a:buChar char="Ø"/>
            </a:pPr>
            <a:r>
              <a:rPr lang="en-US" dirty="0">
                <a:ea typeface="Arial" charset="0"/>
                <a:cs typeface="Arial" charset="0"/>
              </a:rPr>
              <a:t>Cultural </a:t>
            </a:r>
          </a:p>
          <a:p>
            <a:pPr lvl="1">
              <a:buFont typeface="Wingdings" panose="05000000000000000000" pitchFamily="2" charset="2"/>
              <a:buChar char="Ø"/>
            </a:pPr>
            <a:r>
              <a:rPr lang="en-US" dirty="0">
                <a:ea typeface="Arial" charset="0"/>
                <a:cs typeface="Arial" charset="0"/>
              </a:rPr>
              <a:t>The resistance to change for many employees was overcome by ease of use and greater ability to communicate internally</a:t>
            </a:r>
          </a:p>
          <a:p>
            <a:pPr>
              <a:buFont typeface="Wingdings" panose="05000000000000000000" pitchFamily="2" charset="2"/>
              <a:buChar char="Ø"/>
            </a:pPr>
            <a:r>
              <a:rPr lang="en-US" dirty="0">
                <a:ea typeface="Arial" charset="0"/>
                <a:cs typeface="Arial" charset="0"/>
              </a:rPr>
              <a:t>Business</a:t>
            </a:r>
          </a:p>
          <a:p>
            <a:pPr lvl="1">
              <a:buFont typeface="Wingdings" panose="05000000000000000000" pitchFamily="2" charset="2"/>
              <a:buChar char="Ø"/>
            </a:pPr>
            <a:r>
              <a:rPr lang="en-US" dirty="0">
                <a:ea typeface="Arial" charset="0"/>
                <a:cs typeface="Arial" charset="0"/>
              </a:rPr>
              <a:t>Outsourcing the problem to Electronic Data Services (EDS) brought a valuable external perspective</a:t>
            </a:r>
          </a:p>
          <a:p>
            <a:pPr lvl="1">
              <a:buFont typeface="Wingdings" panose="05000000000000000000" pitchFamily="2" charset="2"/>
              <a:buChar char="Ø"/>
            </a:pPr>
            <a:r>
              <a:rPr lang="en-US" dirty="0">
                <a:ea typeface="Arial" charset="0"/>
                <a:cs typeface="Arial" charset="0"/>
              </a:rPr>
              <a:t>EDS was effective at choosing a reliable and efficient system in SAP ERP</a:t>
            </a:r>
          </a:p>
          <a:p>
            <a:pPr>
              <a:buFont typeface="Wingdings" panose="05000000000000000000" pitchFamily="2" charset="2"/>
              <a:buChar char="Ø"/>
            </a:pPr>
            <a:r>
              <a:rPr lang="en-US" dirty="0">
                <a:ea typeface="Arial" charset="0"/>
                <a:cs typeface="Arial" charset="0"/>
              </a:rPr>
              <a:t>Technical </a:t>
            </a:r>
          </a:p>
          <a:p>
            <a:pPr lvl="1">
              <a:buFont typeface="Wingdings" panose="05000000000000000000" pitchFamily="2" charset="2"/>
              <a:buChar char="Ø"/>
            </a:pPr>
            <a:r>
              <a:rPr lang="en-US" dirty="0">
                <a:ea typeface="Arial" charset="0"/>
                <a:cs typeface="Arial" charset="0"/>
              </a:rPr>
              <a:t>Complex business processes had to be summarized, effects were assessed throughout entire business</a:t>
            </a:r>
          </a:p>
          <a:p>
            <a:pPr lvl="1">
              <a:buFont typeface="Wingdings" panose="05000000000000000000" pitchFamily="2" charset="2"/>
              <a:buChar char="Ø"/>
            </a:pPr>
            <a:r>
              <a:rPr lang="en-US" dirty="0">
                <a:ea typeface="Arial" charset="0"/>
                <a:cs typeface="Arial" charset="0"/>
              </a:rPr>
              <a:t>Data migration was equivalent to ten medium sized business joining into one</a:t>
            </a:r>
          </a:p>
          <a:p>
            <a:pPr marL="457200" lvl="1" indent="0">
              <a:buNone/>
            </a:pPr>
            <a:endParaRPr lang="en-US" dirty="0">
              <a:latin typeface="Arial" charset="0"/>
              <a:ea typeface="Arial" charset="0"/>
              <a:cs typeface="Arial" charset="0"/>
            </a:endParaRP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0312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3E847-B18F-49B7-BA66-24601699B4F8}"/>
              </a:ext>
            </a:extLst>
          </p:cNvPr>
          <p:cNvSpPr>
            <a:spLocks noGrp="1"/>
          </p:cNvSpPr>
          <p:nvPr>
            <p:ph type="title"/>
          </p:nvPr>
        </p:nvSpPr>
        <p:spPr/>
        <p:txBody>
          <a:bodyPr/>
          <a:lstStyle/>
          <a:p>
            <a:r>
              <a:rPr lang="en-US" b="1" dirty="0">
                <a:latin typeface="Arial" panose="020B0604020202020204" pitchFamily="34" charset="0"/>
                <a:cs typeface="Arial" panose="020B0604020202020204" pitchFamily="34" charset="0"/>
              </a:rPr>
              <a:t>Rolls Royce </a:t>
            </a:r>
            <a:br>
              <a:rPr lang="en-US"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Lessons Learned</a:t>
            </a:r>
          </a:p>
        </p:txBody>
      </p:sp>
      <p:sp>
        <p:nvSpPr>
          <p:cNvPr id="3" name="Content Placeholder 2">
            <a:extLst>
              <a:ext uri="{FF2B5EF4-FFF2-40B4-BE49-F238E27FC236}">
                <a16:creationId xmlns:a16="http://schemas.microsoft.com/office/drawing/2014/main" id="{06CC3CAC-E99D-4EA9-874A-5585C7BCEFDB}"/>
              </a:ext>
            </a:extLst>
          </p:cNvPr>
          <p:cNvSpPr>
            <a:spLocks noGrp="1"/>
          </p:cNvSpPr>
          <p:nvPr>
            <p:ph idx="1"/>
          </p:nvPr>
        </p:nvSpPr>
        <p:spPr/>
        <p:txBody>
          <a:bodyPr>
            <a:normAutofit/>
          </a:bodyPr>
          <a:lstStyle/>
          <a:p>
            <a:pPr>
              <a:buFont typeface="Wingdings" panose="05000000000000000000" pitchFamily="2" charset="2"/>
              <a:buChar char="Ø"/>
            </a:pPr>
            <a:r>
              <a:rPr lang="en-US" dirty="0"/>
              <a:t>Rolls Royce correctly applied a step by step implementation approach instead of a big-band approach</a:t>
            </a:r>
          </a:p>
          <a:p>
            <a:pPr>
              <a:buFont typeface="Wingdings" panose="05000000000000000000" pitchFamily="2" charset="2"/>
              <a:buChar char="Ø"/>
            </a:pPr>
            <a:r>
              <a:rPr lang="en-US" dirty="0"/>
              <a:t>Overcoming employee resistance to change was a critical successful factor</a:t>
            </a:r>
          </a:p>
          <a:p>
            <a:pPr>
              <a:buFont typeface="Wingdings" panose="05000000000000000000" pitchFamily="2" charset="2"/>
              <a:buChar char="Ø"/>
            </a:pPr>
            <a:r>
              <a:rPr lang="en-US" dirty="0"/>
              <a:t>Roll Royce reduced the implementation cost by modifying the current business processes to fit in the SAP ERP best practice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0898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BDB8F74-62BC-4F88-993B-65E2B29FEFEC}"/>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Alternatives &amp; Comparisons</a:t>
            </a:r>
          </a:p>
        </p:txBody>
      </p:sp>
      <p:sp>
        <p:nvSpPr>
          <p:cNvPr id="5" name="Text Placeholder 4">
            <a:extLst>
              <a:ext uri="{FF2B5EF4-FFF2-40B4-BE49-F238E27FC236}">
                <a16:creationId xmlns:a16="http://schemas.microsoft.com/office/drawing/2014/main" id="{01B95EE0-F73B-40B6-AC6D-0DF4B2274619}"/>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a:t>
            </a:r>
          </a:p>
        </p:txBody>
      </p:sp>
      <p:sp>
        <p:nvSpPr>
          <p:cNvPr id="6" name="Content Placeholder 5">
            <a:extLst>
              <a:ext uri="{FF2B5EF4-FFF2-40B4-BE49-F238E27FC236}">
                <a16:creationId xmlns:a16="http://schemas.microsoft.com/office/drawing/2014/main" id="{1651D031-0048-4807-AD24-7E2B22F40997}"/>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7" name="Text Placeholder 6">
            <a:extLst>
              <a:ext uri="{FF2B5EF4-FFF2-40B4-BE49-F238E27FC236}">
                <a16:creationId xmlns:a16="http://schemas.microsoft.com/office/drawing/2014/main" id="{3DE3D629-688F-43F8-AB0D-193F032AD1EA}"/>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8" name="Content Placeholder 7">
            <a:extLst>
              <a:ext uri="{FF2B5EF4-FFF2-40B4-BE49-F238E27FC236}">
                <a16:creationId xmlns:a16="http://schemas.microsoft.com/office/drawing/2014/main" id="{9C312BF3-C4EE-4957-B84A-F3350329273F}"/>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34217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C4934-5ED8-44A1-9E3E-C032A003B2DF}"/>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Benefits</a:t>
            </a:r>
          </a:p>
        </p:txBody>
      </p:sp>
      <p:sp>
        <p:nvSpPr>
          <p:cNvPr id="3" name="Text Placeholder 2">
            <a:extLst>
              <a:ext uri="{FF2B5EF4-FFF2-40B4-BE49-F238E27FC236}">
                <a16:creationId xmlns:a16="http://schemas.microsoft.com/office/drawing/2014/main" id="{67E74F4B-DD7C-49DB-B444-0B74E2B19F19}"/>
              </a:ext>
            </a:extLst>
          </p:cNvPr>
          <p:cNvSpPr>
            <a:spLocks noGrp="1"/>
          </p:cNvSpPr>
          <p:nvPr>
            <p:ph type="body" idx="1"/>
          </p:nvPr>
        </p:nvSpPr>
        <p:spPr/>
        <p:txBody>
          <a:bodyPr>
            <a:normAutofit fontScale="92500" lnSpcReduction="20000"/>
          </a:bodyPr>
          <a:lstStyle/>
          <a:p>
            <a:pPr algn="ctr"/>
            <a:r>
              <a:rPr lang="en-US" dirty="0">
                <a:latin typeface="Arial" panose="020B0604020202020204" pitchFamily="34" charset="0"/>
                <a:cs typeface="Arial" panose="020B0604020202020204" pitchFamily="34" charset="0"/>
              </a:rPr>
              <a:t>Bell and Company	</a:t>
            </a:r>
            <a:r>
              <a:rPr lang="en-US" dirty="0"/>
              <a:t>		</a:t>
            </a:r>
          </a:p>
        </p:txBody>
      </p:sp>
      <p:sp>
        <p:nvSpPr>
          <p:cNvPr id="4" name="Content Placeholder 3">
            <a:extLst>
              <a:ext uri="{FF2B5EF4-FFF2-40B4-BE49-F238E27FC236}">
                <a16:creationId xmlns:a16="http://schemas.microsoft.com/office/drawing/2014/main" id="{720510B1-0B16-473F-9BC8-72E8E2AD8F5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188BC75C-C456-47D7-8870-08C0317D7819}"/>
              </a:ext>
            </a:extLst>
          </p:cNvPr>
          <p:cNvSpPr>
            <a:spLocks noGrp="1"/>
          </p:cNvSpPr>
          <p:nvPr>
            <p:ph type="body" sz="quarter" idx="3"/>
          </p:nvPr>
        </p:nvSpPr>
        <p:spPr/>
        <p:txBody>
          <a:bodyPr>
            <a:normAutofit fontScale="92500" lnSpcReduction="20000"/>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id="{157CD4D7-F5DB-4A5D-AE57-7C05E69D9945}"/>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18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BEBFC-27A5-4168-9F25-62001B053EB9}"/>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Limitations</a:t>
            </a:r>
          </a:p>
        </p:txBody>
      </p:sp>
      <p:sp>
        <p:nvSpPr>
          <p:cNvPr id="3" name="Text Placeholder 2">
            <a:extLst>
              <a:ext uri="{FF2B5EF4-FFF2-40B4-BE49-F238E27FC236}">
                <a16:creationId xmlns:a16="http://schemas.microsoft.com/office/drawing/2014/main" id="{BFB7A3B5-1DEB-4A7F-90D0-CE82A69AB7D6}"/>
              </a:ext>
            </a:extLst>
          </p:cNvPr>
          <p:cNvSpPr>
            <a:spLocks noGrp="1"/>
          </p:cNvSpPr>
          <p:nvPr>
            <p:ph type="body" idx="1"/>
          </p:nvPr>
        </p:nvSpPr>
        <p:spPr/>
        <p:txBody>
          <a:bodyPr/>
          <a:lstStyle/>
          <a:p>
            <a:pPr algn="ctr"/>
            <a:r>
              <a:rPr lang="en-US" dirty="0">
                <a:latin typeface="Arial" panose="020B0604020202020204" pitchFamily="34" charset="0"/>
                <a:cs typeface="Arial" panose="020B0604020202020204" pitchFamily="34" charset="0"/>
              </a:rPr>
              <a:t>Bell and Company	</a:t>
            </a:r>
          </a:p>
        </p:txBody>
      </p:sp>
      <p:sp>
        <p:nvSpPr>
          <p:cNvPr id="4" name="Content Placeholder 3">
            <a:extLst>
              <a:ext uri="{FF2B5EF4-FFF2-40B4-BE49-F238E27FC236}">
                <a16:creationId xmlns:a16="http://schemas.microsoft.com/office/drawing/2014/main" id="{3CF11B5F-A4F3-4C6E-9279-0D2FF7C4B61C}"/>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B277462-0DD1-48AD-B97D-D0E6E0614EC2}"/>
              </a:ext>
            </a:extLst>
          </p:cNvPr>
          <p:cNvSpPr>
            <a:spLocks noGrp="1"/>
          </p:cNvSpPr>
          <p:nvPr>
            <p:ph type="body" sz="quarter" idx="3"/>
          </p:nvPr>
        </p:nvSpPr>
        <p:spPr/>
        <p:txBody>
          <a:bodyPr/>
          <a:lstStyle/>
          <a:p>
            <a:pPr algn="ctr"/>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id="{085B4A4D-8D8A-4CEA-9C1D-37188494952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3357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F705E-CBD8-42EA-94ED-F17E7DE14D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Best Fit </a:t>
            </a:r>
          </a:p>
        </p:txBody>
      </p:sp>
      <p:sp>
        <p:nvSpPr>
          <p:cNvPr id="3" name="Text Placeholder 2">
            <a:extLst>
              <a:ext uri="{FF2B5EF4-FFF2-40B4-BE49-F238E27FC236}">
                <a16:creationId xmlns:a16="http://schemas.microsoft.com/office/drawing/2014/main" id="{D819DD70-98AF-4F0E-94F4-B9608CA7B25C}"/>
              </a:ext>
            </a:extLst>
          </p:cNvPr>
          <p:cNvSpPr>
            <a:spLocks noGrp="1"/>
          </p:cNvSpPr>
          <p:nvPr>
            <p:ph type="body" idx="1"/>
          </p:nvPr>
        </p:nvSpPr>
        <p:spPr/>
        <p:txBody>
          <a:bodyPr>
            <a:normAutofit/>
          </a:bodyPr>
          <a:lstStyle/>
          <a:p>
            <a:r>
              <a:rPr lang="en-US" dirty="0">
                <a:latin typeface="Arial" panose="020B0604020202020204" pitchFamily="34" charset="0"/>
                <a:cs typeface="Arial" panose="020B0604020202020204" pitchFamily="34" charset="0"/>
              </a:rPr>
              <a:t>Bell and Company</a:t>
            </a:r>
          </a:p>
        </p:txBody>
      </p:sp>
      <p:sp>
        <p:nvSpPr>
          <p:cNvPr id="4" name="Content Placeholder 3">
            <a:extLst>
              <a:ext uri="{FF2B5EF4-FFF2-40B4-BE49-F238E27FC236}">
                <a16:creationId xmlns:a16="http://schemas.microsoft.com/office/drawing/2014/main" id="{D5A29F44-C586-42E2-814C-28F7AEA32D7E}"/>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614317D5-2A7D-4075-8BFC-25F049788D32}"/>
              </a:ext>
            </a:extLst>
          </p:cNvPr>
          <p:cNvSpPr>
            <a:spLocks noGrp="1"/>
          </p:cNvSpPr>
          <p:nvPr>
            <p:ph type="body" sz="quarter" idx="3"/>
          </p:nvPr>
        </p:nvSpPr>
        <p:spPr/>
        <p:txBody>
          <a:bodyPr/>
          <a:lstStyle/>
          <a:p>
            <a:r>
              <a:rPr lang="en-US" dirty="0">
                <a:latin typeface="Arial" panose="020B0604020202020204" pitchFamily="34" charset="0"/>
                <a:cs typeface="Arial" panose="020B0604020202020204" pitchFamily="34" charset="0"/>
              </a:rPr>
              <a:t>Rolls Royce</a:t>
            </a:r>
          </a:p>
        </p:txBody>
      </p:sp>
      <p:sp>
        <p:nvSpPr>
          <p:cNvPr id="6" name="Content Placeholder 5">
            <a:extLst>
              <a:ext uri="{FF2B5EF4-FFF2-40B4-BE49-F238E27FC236}">
                <a16:creationId xmlns:a16="http://schemas.microsoft.com/office/drawing/2014/main" id="{043C5A7D-1245-4C84-851F-D655F0C1216D}"/>
              </a:ext>
            </a:extLst>
          </p:cNvPr>
          <p:cNvSpPr>
            <a:spLocks noGrp="1"/>
          </p:cNvSpPr>
          <p:nvPr>
            <p:ph sz="quarter" idx="4"/>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87579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5063-7AD3-41B8-8F02-19CF07C889BA}"/>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Life Cycle</a:t>
            </a:r>
          </a:p>
        </p:txBody>
      </p:sp>
      <p:sp>
        <p:nvSpPr>
          <p:cNvPr id="3" name="Content Placeholder 2">
            <a:extLst>
              <a:ext uri="{FF2B5EF4-FFF2-40B4-BE49-F238E27FC236}">
                <a16:creationId xmlns:a16="http://schemas.microsoft.com/office/drawing/2014/main" id="{DF85D8A8-604D-4746-AA2E-A2475B66255E}"/>
              </a:ext>
            </a:extLst>
          </p:cNvPr>
          <p:cNvSpPr>
            <a:spLocks noGrp="1"/>
          </p:cNvSpPr>
          <p:nvPr>
            <p:ph sz="half"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E6D3FCE2-12A6-40F0-9709-D7B4A5E305D1}"/>
              </a:ext>
            </a:extLst>
          </p:cNvPr>
          <p:cNvSpPr>
            <a:spLocks noGrp="1"/>
          </p:cNvSpPr>
          <p:nvPr>
            <p:ph sz="half" idx="2"/>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717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77425-70D4-4E48-95A1-D97F6A5DF941}"/>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Enterprise Architect</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Preparations </a:t>
            </a:r>
          </a:p>
        </p:txBody>
      </p:sp>
      <p:sp>
        <p:nvSpPr>
          <p:cNvPr id="5" name="Content Placeholder 4">
            <a:extLst>
              <a:ext uri="{FF2B5EF4-FFF2-40B4-BE49-F238E27FC236}">
                <a16:creationId xmlns:a16="http://schemas.microsoft.com/office/drawing/2014/main" id="{8EB1A72B-1C1E-4917-AFB0-485B50A3A486}"/>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06141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CC271-E261-4F7D-96A6-FE157EE6FCE5}"/>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Summary </a:t>
            </a:r>
          </a:p>
        </p:txBody>
      </p:sp>
      <p:sp>
        <p:nvSpPr>
          <p:cNvPr id="3" name="Content Placeholder 2">
            <a:extLst>
              <a:ext uri="{FF2B5EF4-FFF2-40B4-BE49-F238E27FC236}">
                <a16:creationId xmlns:a16="http://schemas.microsoft.com/office/drawing/2014/main" id="{6857A401-BEA2-46A7-9426-B3ED8754BE89}"/>
              </a:ext>
            </a:extLst>
          </p:cNvPr>
          <p:cNvSpPr>
            <a:spLocks noGrp="1"/>
          </p:cNvSpPr>
          <p:nvPr>
            <p:ph idx="1"/>
          </p:nvPr>
        </p:nvSpPr>
        <p:spPr/>
        <p:txBody>
          <a:bodyPr>
            <a:normAutofit/>
          </a:bodyPr>
          <a:lstStyle/>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3061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4310A-6E8C-444E-8913-0B27C7F917B4}"/>
              </a:ext>
            </a:extLst>
          </p:cNvPr>
          <p:cNvSpPr>
            <a:spLocks noGrp="1"/>
          </p:cNvSpPr>
          <p:nvPr>
            <p:ph type="title"/>
          </p:nvPr>
        </p:nvSpPr>
        <p:spPr/>
        <p:txBody>
          <a:bodyPr/>
          <a:lstStyle/>
          <a:p>
            <a:pPr algn="ctr"/>
            <a:r>
              <a:rPr lang="en-US" dirty="0">
                <a:latin typeface="Arial" panose="020B0604020202020204" pitchFamily="34" charset="0"/>
                <a:cs typeface="Arial" panose="020B0604020202020204" pitchFamily="34" charset="0"/>
              </a:rPr>
              <a:t>References </a:t>
            </a:r>
          </a:p>
        </p:txBody>
      </p:sp>
      <p:sp>
        <p:nvSpPr>
          <p:cNvPr id="3" name="Content Placeholder 2">
            <a:extLst>
              <a:ext uri="{FF2B5EF4-FFF2-40B4-BE49-F238E27FC236}">
                <a16:creationId xmlns:a16="http://schemas.microsoft.com/office/drawing/2014/main" id="{E6460532-F815-4E62-8F9B-512ACF8303FB}"/>
              </a:ext>
            </a:extLst>
          </p:cNvPr>
          <p:cNvSpPr>
            <a:spLocks noGrp="1"/>
          </p:cNvSpPr>
          <p:nvPr>
            <p:ph idx="1"/>
          </p:nvPr>
        </p:nvSpPr>
        <p:spPr/>
        <p:txBody>
          <a:bodyPr>
            <a:normAutofit fontScale="85000" lnSpcReduction="20000"/>
          </a:bodyPr>
          <a:lstStyle/>
          <a:p>
            <a:r>
              <a:rPr lang="en-US" dirty="0"/>
              <a:t>Successful ERP Implementation: Bell and Company. (n.d.). Retrieved from Acumatica: </a:t>
            </a:r>
            <a:r>
              <a:rPr lang="en-US" u="sng" dirty="0">
                <a:hlinkClick r:id="rId2"/>
              </a:rPr>
              <a:t>https://www.acumatica.com/success-stories/erp-system-for-bell-and-company/</a:t>
            </a:r>
            <a:endParaRPr lang="en-US" dirty="0"/>
          </a:p>
          <a:p>
            <a:r>
              <a:rPr lang="en-US" dirty="0"/>
              <a:t>Ullah, A., </a:t>
            </a:r>
            <a:r>
              <a:rPr lang="en-US" dirty="0" err="1"/>
              <a:t>Baharun</a:t>
            </a:r>
            <a:r>
              <a:rPr lang="en-US" dirty="0"/>
              <a:t>, R. B., Nor, K., MD, Siddique, M., &amp; Bhatti, M. N. (2017). Enterprise Resource Planning (ERP) Systems and ERP Quality Factors: A Literature Review. </a:t>
            </a:r>
            <a:r>
              <a:rPr lang="en-US" i="1" dirty="0"/>
              <a:t>Journal of Managerial Sciences</a:t>
            </a:r>
            <a:r>
              <a:rPr lang="en-US" dirty="0"/>
              <a:t>, </a:t>
            </a:r>
            <a:r>
              <a:rPr lang="en-US" i="1" dirty="0"/>
              <a:t>11</a:t>
            </a:r>
            <a:r>
              <a:rPr lang="en-US" dirty="0"/>
              <a:t>, 297–322. Retrieved from </a:t>
            </a:r>
            <a:r>
              <a:rPr lang="en-US" u="sng" dirty="0">
                <a:hlinkClick r:id="rId3"/>
              </a:rPr>
              <a:t>http://ezproxy.umuc.edu/login?url=http://search.ebscohost.com.ezproxy.umuc.edu/login.aspx?direct=true&amp;db=bth&amp;AN=130384034&amp;site=eds-live&amp;scope=site</a:t>
            </a:r>
            <a:endParaRPr lang="en-US" dirty="0"/>
          </a:p>
          <a:p>
            <a:r>
              <a:rPr lang="en-US" dirty="0"/>
              <a:t>Yusuf, Y., Gunasekaran, A., &amp; Abthorpe, M. S. (2004). Enterprise information systems project implementation:. A case study of ERP in Rolls-Royce. </a:t>
            </a:r>
            <a:r>
              <a:rPr lang="en-US" i="1" dirty="0"/>
              <a:t>International Journal of Production Economics</a:t>
            </a:r>
            <a:r>
              <a:rPr lang="en-US" dirty="0"/>
              <a:t>, </a:t>
            </a:r>
            <a:r>
              <a:rPr lang="en-US" i="1" dirty="0"/>
              <a:t>87</a:t>
            </a:r>
            <a:r>
              <a:rPr lang="en-US" dirty="0"/>
              <a:t>, 251–266. </a:t>
            </a:r>
            <a:r>
              <a:rPr lang="en-US" u="sng" dirty="0">
                <a:hlinkClick r:id="rId4"/>
              </a:rPr>
              <a:t>https://doi-org.ezproxy.umuc.edu/10.1016/j.ijpe.2003.10.004</a:t>
            </a:r>
            <a:endParaRPr lang="en-US" dirty="0"/>
          </a:p>
          <a:p>
            <a:endParaRPr lang="en-US" dirty="0"/>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5321305"/>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CDCE0"/>
      </a:lt2>
      <a:accent1>
        <a:srgbClr val="415588"/>
      </a:accent1>
      <a:accent2>
        <a:srgbClr val="4294B6"/>
      </a:accent2>
      <a:accent3>
        <a:srgbClr val="087D7C"/>
      </a:accent3>
      <a:accent4>
        <a:srgbClr val="2CB663"/>
      </a:accent4>
      <a:accent5>
        <a:srgbClr val="DF8822"/>
      </a:accent5>
      <a:accent6>
        <a:srgbClr val="BC410A"/>
      </a:accent6>
      <a:hlink>
        <a:srgbClr val="5977C4"/>
      </a:hlink>
      <a:folHlink>
        <a:srgbClr val="A1A9BF"/>
      </a:folHlink>
    </a:clrScheme>
    <a:fontScheme name="Gallery">
      <a:majorFont>
        <a:latin typeface="Century Gothic" panose="020B0502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lumMod val="108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E050AC27-895F-4B90-991D-A6818FC89AB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598</TotalTime>
  <Words>1757</Words>
  <Application>Microsoft Office PowerPoint</Application>
  <PresentationFormat>Widescreen</PresentationFormat>
  <Paragraphs>127</Paragraphs>
  <Slides>19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Century Gothic</vt:lpstr>
      <vt:lpstr>Wingdings</vt:lpstr>
      <vt:lpstr>Gallery</vt:lpstr>
      <vt:lpstr>ENTERPRISE RESOURCE PLANNING SYSTEM  </vt:lpstr>
      <vt:lpstr>Outline </vt:lpstr>
      <vt:lpstr>Enterprise Resource Planning System Overview</vt:lpstr>
      <vt:lpstr>Bell and  Company  Overview</vt:lpstr>
      <vt:lpstr>Bell and Company Issues</vt:lpstr>
      <vt:lpstr>Bell and Company </vt:lpstr>
      <vt:lpstr>Bell and Company     Lessons   Learned</vt:lpstr>
      <vt:lpstr>Rolls Royce  Overview</vt:lpstr>
      <vt:lpstr>Rolls Royce  Issues </vt:lpstr>
      <vt:lpstr>Rolls Royce  ERP Success Factors</vt:lpstr>
      <vt:lpstr>Rolls Royce  Lessons Learned</vt:lpstr>
      <vt:lpstr>Alternatives &amp; Comparisons</vt:lpstr>
      <vt:lpstr>Benefits</vt:lpstr>
      <vt:lpstr>Limitations</vt:lpstr>
      <vt:lpstr>Best Fit </vt:lpstr>
      <vt:lpstr>Life Cycle</vt:lpstr>
      <vt:lpstr>Enterprise Architect Preparations </vt:lpstr>
      <vt:lpstr>Summary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RESOURCE PLANNING SYSTEM</dc:title>
  <dc:creator>Sage</dc:creator>
  <cp:lastModifiedBy>Star Command</cp:lastModifiedBy>
  <cp:revision>36</cp:revision>
  <dcterms:created xsi:type="dcterms:W3CDTF">2019-02-28T05:26:28Z</dcterms:created>
  <dcterms:modified xsi:type="dcterms:W3CDTF">2019-03-03T11:06:40Z</dcterms:modified>
</cp:coreProperties>
</file>